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wcc.campuslabs.com/engage/organization/brewercenter" TargetMode="External"/><Relationship Id="rId3" Type="http://schemas.openxmlformats.org/officeDocument/2006/relationships/hyperlink" Target="https://twitter.com/bc_mwcc" TargetMode="External"/><Relationship Id="rId4" Type="http://schemas.openxmlformats.org/officeDocument/2006/relationships/hyperlink" Target="https://www.instagram.com/bc_mwcc/" TargetMode="External"/><Relationship Id="rId5" Type="http://schemas.openxmlformats.org/officeDocument/2006/relationships/hyperlink" Target="https://www.facebook.com/brewercentermwcc"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rcalder@mwcc.mass.edu"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e642229ad1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 name="Google Shape;58;ge642229ad1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Welcome!</a:t>
            </a:r>
            <a:endParaRPr/>
          </a:p>
          <a:p>
            <a:pPr indent="0" lvl="0" marL="0" rtl="0" algn="l">
              <a:spcBef>
                <a:spcPts val="0"/>
              </a:spcBef>
              <a:spcAft>
                <a:spcPts val="0"/>
              </a:spcAft>
              <a:buNone/>
            </a:pPr>
            <a:r>
              <a:t/>
            </a:r>
            <a:endParaRPr/>
          </a:p>
          <a:p>
            <a:pPr indent="0" lvl="0" marL="0" rtl="0" algn="l">
              <a:spcBef>
                <a:spcPts val="0"/>
              </a:spcBef>
              <a:spcAft>
                <a:spcPts val="0"/>
              </a:spcAft>
              <a:buNone/>
            </a:pPr>
            <a:r>
              <a:rPr b="0" i="0" lang="en">
                <a:solidFill>
                  <a:schemeClr val="lt1"/>
                </a:solidFill>
                <a:latin typeface="Tahoma"/>
                <a:ea typeface="Tahoma"/>
                <a:cs typeface="Tahoma"/>
                <a:sym typeface="Tahoma"/>
              </a:rPr>
              <a:t>Follow us on:</a:t>
            </a:r>
            <a:endParaRPr/>
          </a:p>
          <a:p>
            <a:pPr indent="0" lvl="0" marL="0" rtl="0" algn="l">
              <a:spcBef>
                <a:spcPts val="0"/>
              </a:spcBef>
              <a:spcAft>
                <a:spcPts val="0"/>
              </a:spcAft>
              <a:buNone/>
            </a:pPr>
            <a:r>
              <a:rPr b="0" i="0" lang="en" u="sng">
                <a:solidFill>
                  <a:schemeClr val="dk1"/>
                </a:solidFill>
                <a:latin typeface="Tahoma"/>
                <a:ea typeface="Tahoma"/>
                <a:cs typeface="Tahoma"/>
                <a:sym typeface="Tahoma"/>
                <a:hlinkClick r:id="rId2">
                  <a:extLst>
                    <a:ext uri="{A12FA001-AC4F-418D-AE19-62706E023703}">
                      <ahyp:hlinkClr val="tx"/>
                    </a:ext>
                  </a:extLst>
                </a:hlinkClick>
              </a:rPr>
              <a:t>InvolveMount</a:t>
            </a:r>
            <a:endParaRPr b="0" i="0">
              <a:solidFill>
                <a:schemeClr val="dk1"/>
              </a:solidFill>
              <a:latin typeface="Tahoma"/>
              <a:ea typeface="Tahoma"/>
              <a:cs typeface="Tahoma"/>
              <a:sym typeface="Tahoma"/>
            </a:endParaRPr>
          </a:p>
          <a:p>
            <a:pPr indent="0" lvl="0" marL="0" rtl="0" algn="l">
              <a:spcBef>
                <a:spcPts val="0"/>
              </a:spcBef>
              <a:spcAft>
                <a:spcPts val="0"/>
              </a:spcAft>
              <a:buNone/>
            </a:pPr>
            <a:r>
              <a:rPr b="0" i="0" lang="en">
                <a:solidFill>
                  <a:schemeClr val="dk1"/>
                </a:solidFill>
                <a:latin typeface="Tahoma"/>
                <a:ea typeface="Tahoma"/>
                <a:cs typeface="Tahoma"/>
                <a:sym typeface="Tahoma"/>
              </a:rPr>
              <a:t>Twitter: </a:t>
            </a:r>
            <a:r>
              <a:rPr b="0" i="0" lang="en" u="sng">
                <a:solidFill>
                  <a:schemeClr val="dk1"/>
                </a:solidFill>
                <a:latin typeface="Tahoma"/>
                <a:ea typeface="Tahoma"/>
                <a:cs typeface="Tahoma"/>
                <a:sym typeface="Tahoma"/>
                <a:hlinkClick r:id="rId3">
                  <a:extLst>
                    <a:ext uri="{A12FA001-AC4F-418D-AE19-62706E023703}">
                      <ahyp:hlinkClr val="tx"/>
                    </a:ext>
                  </a:extLst>
                </a:hlinkClick>
              </a:rPr>
              <a:t>bc_mwcc</a:t>
            </a:r>
            <a:endParaRPr b="0" i="0">
              <a:solidFill>
                <a:schemeClr val="dk1"/>
              </a:solidFill>
              <a:latin typeface="Tahoma"/>
              <a:ea typeface="Tahoma"/>
              <a:cs typeface="Tahoma"/>
              <a:sym typeface="Tahoma"/>
            </a:endParaRPr>
          </a:p>
          <a:p>
            <a:pPr indent="0" lvl="0" marL="0" rtl="0" algn="l">
              <a:spcBef>
                <a:spcPts val="0"/>
              </a:spcBef>
              <a:spcAft>
                <a:spcPts val="0"/>
              </a:spcAft>
              <a:buNone/>
            </a:pPr>
            <a:r>
              <a:rPr b="0" i="0" lang="en">
                <a:solidFill>
                  <a:schemeClr val="dk1"/>
                </a:solidFill>
                <a:latin typeface="Tahoma"/>
                <a:ea typeface="Tahoma"/>
                <a:cs typeface="Tahoma"/>
                <a:sym typeface="Tahoma"/>
              </a:rPr>
              <a:t>Instagram: </a:t>
            </a:r>
            <a:r>
              <a:rPr b="0" i="0" lang="en" u="sng">
                <a:solidFill>
                  <a:schemeClr val="dk1"/>
                </a:solidFill>
                <a:latin typeface="Tahoma"/>
                <a:ea typeface="Tahoma"/>
                <a:cs typeface="Tahoma"/>
                <a:sym typeface="Tahoma"/>
                <a:hlinkClick r:id="rId4">
                  <a:extLst>
                    <a:ext uri="{A12FA001-AC4F-418D-AE19-62706E023703}">
                      <ahyp:hlinkClr val="tx"/>
                    </a:ext>
                  </a:extLst>
                </a:hlinkClick>
              </a:rPr>
              <a:t>bc_mwcc</a:t>
            </a:r>
            <a:endParaRPr b="0" i="0">
              <a:solidFill>
                <a:schemeClr val="dk1"/>
              </a:solidFill>
              <a:latin typeface="Tahoma"/>
              <a:ea typeface="Tahoma"/>
              <a:cs typeface="Tahoma"/>
              <a:sym typeface="Tahoma"/>
            </a:endParaRPr>
          </a:p>
          <a:p>
            <a:pPr indent="0" lvl="0" marL="0" rtl="0" algn="l">
              <a:spcBef>
                <a:spcPts val="0"/>
              </a:spcBef>
              <a:spcAft>
                <a:spcPts val="0"/>
              </a:spcAft>
              <a:buNone/>
            </a:pPr>
            <a:r>
              <a:rPr b="0" i="0" lang="en">
                <a:solidFill>
                  <a:schemeClr val="dk1"/>
                </a:solidFill>
                <a:latin typeface="Tahoma"/>
                <a:ea typeface="Tahoma"/>
                <a:cs typeface="Tahoma"/>
                <a:sym typeface="Tahoma"/>
              </a:rPr>
              <a:t>FB: </a:t>
            </a:r>
            <a:r>
              <a:rPr b="0" i="0" lang="en" u="sng">
                <a:solidFill>
                  <a:schemeClr val="dk1"/>
                </a:solidFill>
                <a:latin typeface="Tahoma"/>
                <a:ea typeface="Tahoma"/>
                <a:cs typeface="Tahoma"/>
                <a:sym typeface="Tahoma"/>
                <a:hlinkClick r:id="rId5">
                  <a:extLst>
                    <a:ext uri="{A12FA001-AC4F-418D-AE19-62706E023703}">
                      <ahyp:hlinkClr val="tx"/>
                    </a:ext>
                  </a:extLst>
                </a:hlinkClick>
              </a:rPr>
              <a:t>brewercentermwcc</a:t>
            </a:r>
            <a:endParaRPr b="0" i="0">
              <a:solidFill>
                <a:schemeClr val="dk1"/>
              </a:solidFill>
              <a:latin typeface="Tahoma"/>
              <a:ea typeface="Tahoma"/>
              <a:cs typeface="Tahoma"/>
              <a:sym typeface="Tahoma"/>
            </a:endParaRPr>
          </a:p>
          <a:p>
            <a:pPr indent="0" lvl="0" marL="0" rtl="0" algn="l">
              <a:spcBef>
                <a:spcPts val="0"/>
              </a:spcBef>
              <a:spcAft>
                <a:spcPts val="0"/>
              </a:spcAft>
              <a:buNone/>
            </a:pPr>
            <a:r>
              <a:t/>
            </a:r>
            <a:endParaRPr/>
          </a:p>
        </p:txBody>
      </p:sp>
      <p:sp>
        <p:nvSpPr>
          <p:cNvPr id="59" name="Google Shape;59;ge642229ad1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e642229ad1_0_4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e642229ad1_0_4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DocHub Forms that MUST be completed before starting your volunteering.</a:t>
            </a:r>
            <a:endParaRPr/>
          </a:p>
          <a:p>
            <a:pPr indent="0" lvl="0" marL="0" rtl="0" algn="l">
              <a:spcBef>
                <a:spcPts val="0"/>
              </a:spcBef>
              <a:spcAft>
                <a:spcPts val="0"/>
              </a:spcAft>
              <a:buNone/>
            </a:pPr>
            <a:r>
              <a:t/>
            </a:r>
            <a:endParaRPr/>
          </a:p>
          <a:p>
            <a:pPr indent="-228600" lvl="0" marL="228600" rtl="0" algn="l">
              <a:spcBef>
                <a:spcPts val="0"/>
              </a:spcBef>
              <a:spcAft>
                <a:spcPts val="0"/>
              </a:spcAft>
              <a:buClr>
                <a:schemeClr val="dk1"/>
              </a:buClr>
              <a:buSzPts val="1200"/>
              <a:buFont typeface="Calibri"/>
              <a:buAutoNum type="arabicPeriod"/>
            </a:pPr>
            <a:r>
              <a:rPr lang="en"/>
              <a:t>Liability form – highlighted with the yellow box</a:t>
            </a:r>
            <a:endParaRPr/>
          </a:p>
          <a:p>
            <a:pPr indent="-228600" lvl="0" marL="228600" rtl="0" algn="l">
              <a:spcBef>
                <a:spcPts val="0"/>
              </a:spcBef>
              <a:spcAft>
                <a:spcPts val="0"/>
              </a:spcAft>
              <a:buClr>
                <a:schemeClr val="dk1"/>
              </a:buClr>
              <a:buSzPts val="1200"/>
              <a:buFont typeface="Calibri"/>
              <a:buAutoNum type="arabicPeriod"/>
            </a:pPr>
            <a:r>
              <a:rPr lang="en"/>
              <a:t>you complete and sign – 4 pages</a:t>
            </a:r>
            <a:endParaRPr/>
          </a:p>
          <a:p>
            <a:pPr indent="-152400" lvl="0" marL="22860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*All forms once complete are auto sent to me and a copy will be sent to your email.</a:t>
            </a:r>
            <a:endParaRPr/>
          </a:p>
        </p:txBody>
      </p:sp>
      <p:sp>
        <p:nvSpPr>
          <p:cNvPr id="177" name="Google Shape;177;ge642229ad1_0_4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e642229ad1_0_5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e642229ad1_0_5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DocHub  - online software to sign documents – no need to print!</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
              <a:t>You will receive an email to your MWCC email from DocHub generated by me – check your spam folder</a:t>
            </a:r>
            <a:endParaRPr/>
          </a:p>
          <a:p>
            <a:pPr indent="-171450" lvl="0" marL="171450" rtl="0" algn="l">
              <a:spcBef>
                <a:spcPts val="0"/>
              </a:spcBef>
              <a:spcAft>
                <a:spcPts val="0"/>
              </a:spcAft>
              <a:buClr>
                <a:schemeClr val="dk1"/>
              </a:buClr>
              <a:buSzPts val="1200"/>
              <a:buFont typeface="Arial"/>
              <a:buChar char="•"/>
            </a:pPr>
            <a:r>
              <a:rPr b="1" lang="en"/>
              <a:t>Note!! Be sure you have the time to complete the form once you open it. Once you save and send at the end, you will not be able to re-access it.</a:t>
            </a:r>
            <a:endParaRPr/>
          </a:p>
          <a:p>
            <a:pPr indent="-171450" lvl="1" marL="628650" rtl="0" algn="l">
              <a:spcBef>
                <a:spcPts val="0"/>
              </a:spcBef>
              <a:spcAft>
                <a:spcPts val="0"/>
              </a:spcAft>
              <a:buClr>
                <a:schemeClr val="dk1"/>
              </a:buClr>
              <a:buSzPts val="1200"/>
              <a:buFont typeface="Arial"/>
              <a:buChar char="•"/>
            </a:pPr>
            <a:r>
              <a:rPr lang="en"/>
              <a:t>(First Photo on the left) - Once you receive that email, this is what it will look like.  Click on “View Document” in order to open the form.</a:t>
            </a:r>
            <a:endParaRPr/>
          </a:p>
          <a:p>
            <a:pPr indent="-171450" lvl="1" marL="628650" rtl="0" algn="l">
              <a:spcBef>
                <a:spcPts val="0"/>
              </a:spcBef>
              <a:spcAft>
                <a:spcPts val="0"/>
              </a:spcAft>
              <a:buClr>
                <a:schemeClr val="dk1"/>
              </a:buClr>
              <a:buSzPts val="1200"/>
              <a:buFont typeface="Arial"/>
              <a:buChar char="•"/>
            </a:pPr>
            <a:r>
              <a:rPr lang="en"/>
              <a:t>(Photo on the right) – after clicking “View Document” from the email invite, you will see the disclaimer. </a:t>
            </a:r>
            <a:endParaRPr/>
          </a:p>
          <a:p>
            <a:pPr indent="-171450" lvl="2" marL="1085850" rtl="0" algn="l">
              <a:spcBef>
                <a:spcPts val="0"/>
              </a:spcBef>
              <a:spcAft>
                <a:spcPts val="0"/>
              </a:spcAft>
              <a:buClr>
                <a:schemeClr val="dk1"/>
              </a:buClr>
              <a:buSzPts val="1200"/>
              <a:buFont typeface="Arial"/>
              <a:buChar char="•"/>
            </a:pPr>
            <a:r>
              <a:rPr lang="en"/>
              <a:t>Check the “I agree to use electronic records and signatures” and then the “Let’s do this!” green button to begin.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6" name="Google Shape;186;ge642229ad1_0_5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e642229ad1_0_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e642229ad1_0_6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a:t>DocHub - online software to sign documents</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
              <a:t>You will be able to tell how much more of the document need to be filled out. </a:t>
            </a:r>
            <a:endParaRPr/>
          </a:p>
          <a:p>
            <a:pPr indent="-171450" lvl="0" marL="171450" rtl="0" algn="l">
              <a:spcBef>
                <a:spcPts val="0"/>
              </a:spcBef>
              <a:spcAft>
                <a:spcPts val="0"/>
              </a:spcAft>
              <a:buClr>
                <a:schemeClr val="dk1"/>
              </a:buClr>
              <a:buSzPts val="1200"/>
              <a:buFont typeface="Arial"/>
              <a:buChar char="•"/>
            </a:pPr>
            <a:r>
              <a:rPr lang="en"/>
              <a:t>The top photo shows the progression bar and how much left of the document needs to be completed.</a:t>
            </a:r>
            <a:endParaRPr/>
          </a:p>
          <a:p>
            <a:pPr indent="-171450" lvl="0" marL="171450" rtl="0" algn="l">
              <a:spcBef>
                <a:spcPts val="0"/>
              </a:spcBef>
              <a:spcAft>
                <a:spcPts val="0"/>
              </a:spcAft>
              <a:buClr>
                <a:schemeClr val="dk1"/>
              </a:buClr>
              <a:buSzPts val="1200"/>
              <a:buFont typeface="Arial"/>
              <a:buChar char="•"/>
            </a:pPr>
            <a:r>
              <a:rPr lang="en"/>
              <a:t>The second photo shows when the progression bar is completed. From there, look on the right side and see the “Finalize” button. Click on that to complete, save, and send the document.</a:t>
            </a:r>
            <a:endParaRPr/>
          </a:p>
          <a:p>
            <a:pPr indent="-171450" lvl="0" marL="171450" rtl="0" algn="l">
              <a:spcBef>
                <a:spcPts val="0"/>
              </a:spcBef>
              <a:spcAft>
                <a:spcPts val="0"/>
              </a:spcAft>
              <a:buClr>
                <a:schemeClr val="dk1"/>
              </a:buClr>
              <a:buSzPts val="1200"/>
              <a:buFont typeface="Arial"/>
              <a:buChar char="•"/>
            </a:pPr>
            <a:r>
              <a:rPr lang="en"/>
              <a:t>The third photo shows the “Are you sure you are ready”. Please note that once you send, you will not be able to edit the document further. Click on the “Finalize Document” green button once you are ready.</a:t>
            </a:r>
            <a:endParaRPr/>
          </a:p>
          <a:p>
            <a:pPr indent="-171450" lvl="0" marL="171450" rtl="0" algn="l">
              <a:spcBef>
                <a:spcPts val="0"/>
              </a:spcBef>
              <a:spcAft>
                <a:spcPts val="0"/>
              </a:spcAft>
              <a:buClr>
                <a:schemeClr val="dk1"/>
              </a:buClr>
              <a:buSzPts val="1200"/>
              <a:buFont typeface="Arial"/>
              <a:buChar char="•"/>
            </a:pPr>
            <a:r>
              <a:rPr lang="en"/>
              <a:t>The fourth photo confirms that you saved the document and sent it off to me. The document will then automatically send to me.</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b="1" lang="en"/>
              <a:t>***Please note: if you believe you forgot a piece, missed something, or have questions – please email me at rcalder@mwcc.mass.edu.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04" name="Google Shape;204;ge642229ad1_0_6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642229ad1_0_7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e642229ad1_0_7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a:t>DocHub - online software to sign documents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
              <a:t>Once you have completed the form, finalized it, and sent it back – you will receive an email from DocHub with the PDF copy of the form you filled out. This is a copy for you to keep.</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32" name="Google Shape;232;ge642229ad1_0_7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e642229ad1_0_7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e642229ad1_0_7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ge642229ad1_0_7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e642229ad1_0_8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e642229ad1_0_8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ge642229ad1_0_8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e642229ad1_0_8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e642229ad1_0_8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e642229ad1_0_9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e642229ad1_0_9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Claiming a Give Pulse Account </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
              <a:t>Book mark the page – link</a:t>
            </a:r>
            <a:endParaRPr/>
          </a:p>
          <a:p>
            <a:pPr indent="-171450" lvl="0" marL="171450" rtl="0" algn="l">
              <a:spcBef>
                <a:spcPts val="0"/>
              </a:spcBef>
              <a:spcAft>
                <a:spcPts val="0"/>
              </a:spcAft>
              <a:buClr>
                <a:schemeClr val="dk1"/>
              </a:buClr>
              <a:buSzPts val="1200"/>
              <a:buFont typeface="Arial"/>
              <a:buChar char="•"/>
            </a:pPr>
            <a:r>
              <a:rPr lang="en"/>
              <a:t>Log on through iConnect – highlighted what the GP icon looks like</a:t>
            </a:r>
            <a:endParaRPr/>
          </a:p>
          <a:p>
            <a:pPr indent="-171450" lvl="0" marL="171450" rtl="0" algn="l">
              <a:spcBef>
                <a:spcPts val="0"/>
              </a:spcBef>
              <a:spcAft>
                <a:spcPts val="0"/>
              </a:spcAft>
              <a:buClr>
                <a:schemeClr val="dk1"/>
              </a:buClr>
              <a:buSzPts val="1200"/>
              <a:buFont typeface="Arial"/>
              <a:buChar char="•"/>
            </a:pPr>
            <a:r>
              <a:rPr lang="en"/>
              <a:t>Go through the steps to claim your account – must use an MWCC email</a:t>
            </a:r>
            <a:endParaRPr/>
          </a:p>
        </p:txBody>
      </p:sp>
      <p:sp>
        <p:nvSpPr>
          <p:cNvPr id="285" name="Google Shape;285;ge642229ad1_0_9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e642229ad1_0_10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e642229ad1_0_10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Navigating the basics of Give Pulse…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**Please note - Impacts = Hours  - Impacts are just Give Pulse’s fancy word for hours.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Home Page</a:t>
            </a:r>
            <a:endParaRPr/>
          </a:p>
          <a:p>
            <a:pPr indent="0" lvl="0" marL="0" rtl="0" algn="l">
              <a:spcBef>
                <a:spcPts val="0"/>
              </a:spcBef>
              <a:spcAft>
                <a:spcPts val="0"/>
              </a:spcAft>
              <a:buNone/>
            </a:pPr>
            <a:r>
              <a:t/>
            </a:r>
            <a:endParaRPr/>
          </a:p>
          <a:p>
            <a:pPr indent="-228600" lvl="0" marL="228600" rtl="0" algn="l">
              <a:spcBef>
                <a:spcPts val="0"/>
              </a:spcBef>
              <a:spcAft>
                <a:spcPts val="0"/>
              </a:spcAft>
              <a:buClr>
                <a:schemeClr val="dk1"/>
              </a:buClr>
              <a:buSzPts val="1200"/>
              <a:buFont typeface="Calibri"/>
              <a:buAutoNum type="arabicPeriod"/>
            </a:pPr>
            <a:r>
              <a:rPr lang="en"/>
              <a:t>This is the Home page of MWCC Give Pulse page. Being on this page indicates you are on the home screen.</a:t>
            </a:r>
            <a:endParaRPr/>
          </a:p>
          <a:p>
            <a:pPr indent="-228600" lvl="0" marL="228600" rtl="0" algn="l">
              <a:spcBef>
                <a:spcPts val="0"/>
              </a:spcBef>
              <a:spcAft>
                <a:spcPts val="0"/>
              </a:spcAft>
              <a:buClr>
                <a:schemeClr val="dk1"/>
              </a:buClr>
              <a:buSzPts val="1200"/>
              <a:buFont typeface="Calibri"/>
              <a:buAutoNum type="arabicPeriod"/>
            </a:pPr>
            <a:r>
              <a:rPr lang="en"/>
              <a:t>Purple arrow is pointing to our MWCC icon. This will appear on every page and you can click on this icon to be brought back to the home screen always.</a:t>
            </a:r>
            <a:endParaRPr/>
          </a:p>
          <a:p>
            <a:pPr indent="-228600" lvl="0" marL="228600" rtl="0" algn="l">
              <a:spcBef>
                <a:spcPts val="0"/>
              </a:spcBef>
              <a:spcAft>
                <a:spcPts val="0"/>
              </a:spcAft>
              <a:buClr>
                <a:schemeClr val="dk1"/>
              </a:buClr>
              <a:buSzPts val="1200"/>
              <a:buFont typeface="Calibri"/>
              <a:buAutoNum type="arabicPeriod"/>
            </a:pPr>
            <a:r>
              <a:rPr lang="en"/>
              <a:t>Yellow arrow indicates the navigation bar which will be on the top of every page. Utilize this to go across site pages. </a:t>
            </a:r>
            <a:endParaRPr/>
          </a:p>
          <a:p>
            <a:pPr indent="-228600" lvl="1" marL="685800" rtl="0" algn="l">
              <a:spcBef>
                <a:spcPts val="0"/>
              </a:spcBef>
              <a:spcAft>
                <a:spcPts val="0"/>
              </a:spcAft>
              <a:buClr>
                <a:schemeClr val="dk1"/>
              </a:buClr>
              <a:buSzPts val="1200"/>
              <a:buFont typeface="Calibri"/>
              <a:buAutoNum type="arabicPeriod"/>
            </a:pPr>
            <a:r>
              <a:rPr lang="en"/>
              <a:t>You can change the language GP is in, find ways you can get involved, check on your own impacts, look at your own profile, and check messages.</a:t>
            </a:r>
            <a:endParaRPr/>
          </a:p>
          <a:p>
            <a:pPr indent="0" lvl="0" marL="0" rtl="0" algn="l">
              <a:spcBef>
                <a:spcPts val="0"/>
              </a:spcBef>
              <a:spcAft>
                <a:spcPts val="0"/>
              </a:spcAft>
              <a:buClr>
                <a:schemeClr val="dk1"/>
              </a:buClr>
              <a:buSzPts val="1200"/>
              <a:buFont typeface="Calibri"/>
              <a:buNone/>
            </a:pPr>
            <a:r>
              <a:rPr lang="en"/>
              <a:t>4. Orange arrow indicates our tabs available to search. Find people, events, student groups, community partners, classes you are associated with, impacts</a:t>
            </a:r>
            <a:endParaRPr/>
          </a:p>
          <a:p>
            <a:pPr indent="0" lvl="0" marL="0" rtl="0" algn="l">
              <a:spcBef>
                <a:spcPts val="0"/>
              </a:spcBef>
              <a:spcAft>
                <a:spcPts val="0"/>
              </a:spcAft>
              <a:buClr>
                <a:schemeClr val="dk1"/>
              </a:buClr>
              <a:buSzPts val="1200"/>
              <a:buFont typeface="Calibri"/>
              <a:buNone/>
            </a:pPr>
            <a:r>
              <a:rPr lang="en"/>
              <a:t>you make or need to verify, documents necessary to MWCC, as well as contacts.</a:t>
            </a:r>
            <a:endParaRPr/>
          </a:p>
          <a:p>
            <a:pPr indent="-152400" lvl="0" marL="228600" rtl="0" algn="l">
              <a:spcBef>
                <a:spcPts val="0"/>
              </a:spcBef>
              <a:spcAft>
                <a:spcPts val="0"/>
              </a:spcAft>
              <a:buClr>
                <a:schemeClr val="dk1"/>
              </a:buClr>
              <a:buSzPts val="1200"/>
              <a:buFont typeface="Calibri"/>
              <a:buNone/>
            </a:pPr>
            <a:r>
              <a:t/>
            </a:r>
            <a:endParaRPr/>
          </a:p>
        </p:txBody>
      </p:sp>
      <p:sp>
        <p:nvSpPr>
          <p:cNvPr id="300" name="Google Shape;300;ge642229ad1_0_10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e642229ad1_0_10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e642229ad1_0_10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Navigating the basics…</a:t>
            </a:r>
            <a:endParaRPr/>
          </a:p>
          <a:p>
            <a:pPr indent="0" lvl="0" marL="0" rtl="0" algn="l">
              <a:spcBef>
                <a:spcPts val="0"/>
              </a:spcBef>
              <a:spcAft>
                <a:spcPts val="0"/>
              </a:spcAft>
              <a:buNone/>
            </a:pPr>
            <a:r>
              <a:t/>
            </a:r>
            <a:endParaRPr/>
          </a:p>
          <a:p>
            <a:pPr indent="-228600" lvl="0" marL="228600" rtl="0" algn="l">
              <a:spcBef>
                <a:spcPts val="0"/>
              </a:spcBef>
              <a:spcAft>
                <a:spcPts val="0"/>
              </a:spcAft>
              <a:buClr>
                <a:schemeClr val="dk1"/>
              </a:buClr>
              <a:buSzPts val="1200"/>
              <a:buFont typeface="Calibri"/>
              <a:buAutoNum type="arabicPeriod"/>
            </a:pPr>
            <a:r>
              <a:rPr lang="en"/>
              <a:t>On the main page of Give Pulse, look to the second navigation bar below.</a:t>
            </a:r>
            <a:endParaRPr/>
          </a:p>
          <a:p>
            <a:pPr indent="-222250" lvl="0" marL="228600" rtl="0" algn="l">
              <a:spcBef>
                <a:spcPts val="0"/>
              </a:spcBef>
              <a:spcAft>
                <a:spcPts val="0"/>
              </a:spcAft>
              <a:buSzPts val="1100"/>
              <a:buAutoNum type="arabicPeriod"/>
            </a:pPr>
            <a:r>
              <a:rPr lang="en"/>
              <a:t>Click on Events and all the list of events will appear</a:t>
            </a:r>
            <a:endParaRPr/>
          </a:p>
          <a:p>
            <a:pPr indent="-222250" lvl="0" marL="228600" rtl="0" algn="l">
              <a:spcBef>
                <a:spcPts val="0"/>
              </a:spcBef>
              <a:spcAft>
                <a:spcPts val="0"/>
              </a:spcAft>
              <a:buSzPts val="1100"/>
              <a:buAutoNum type="arabicPeriod"/>
            </a:pPr>
            <a:r>
              <a:rPr lang="en"/>
              <a:t>Find Leadership Academy Summer 2021 and click on the event</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
        <p:nvSpPr>
          <p:cNvPr id="315" name="Google Shape;315;ge642229ad1_0_10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e642229ad1_0_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e642229ad1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e642229ad1_0_1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e642229ad1_0_12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Navigating the basics…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Once on the event page, navigate to the top right corner and click on the green register button.</a:t>
            </a:r>
            <a:endParaRPr/>
          </a:p>
          <a:p>
            <a:pPr indent="0" lvl="0" marL="0" rtl="0" algn="l">
              <a:spcBef>
                <a:spcPts val="0"/>
              </a:spcBef>
              <a:spcAft>
                <a:spcPts val="0"/>
              </a:spcAft>
              <a:buClr>
                <a:schemeClr val="dk1"/>
              </a:buClr>
              <a:buSzPts val="1200"/>
              <a:buFont typeface="Calibri"/>
              <a:buNone/>
            </a:pPr>
            <a:r>
              <a:t/>
            </a:r>
            <a:endParaRPr/>
          </a:p>
        </p:txBody>
      </p:sp>
      <p:sp>
        <p:nvSpPr>
          <p:cNvPr id="330" name="Google Shape;330;ge642229ad1_0_12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e642229ad1_0_1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e642229ad1_0_12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Navigating the basics…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After clicking on the green register button to register for the event, read the top box carefully.</a:t>
            </a:r>
            <a:endParaRPr/>
          </a:p>
          <a:p>
            <a:pPr indent="-298450" lvl="0" marL="457200" rtl="0" algn="l">
              <a:spcBef>
                <a:spcPts val="0"/>
              </a:spcBef>
              <a:spcAft>
                <a:spcPts val="0"/>
              </a:spcAft>
              <a:buSzPts val="1100"/>
              <a:buAutoNum type="arabicPeriod"/>
            </a:pPr>
            <a:r>
              <a:rPr lang="en"/>
              <a:t>Then check to see that you are registering with your name and MWCC email.</a:t>
            </a:r>
            <a:endParaRPr/>
          </a:p>
          <a:p>
            <a:pPr indent="-298450" lvl="0" marL="457200" rtl="0" algn="l">
              <a:spcBef>
                <a:spcPts val="0"/>
              </a:spcBef>
              <a:spcAft>
                <a:spcPts val="0"/>
              </a:spcAft>
              <a:buSzPts val="1100"/>
              <a:buAutoNum type="arabicPeriod"/>
            </a:pPr>
            <a:r>
              <a:rPr lang="en"/>
              <a:t>Next box you can ignore about being a part of a group</a:t>
            </a:r>
            <a:endParaRPr/>
          </a:p>
          <a:p>
            <a:pPr indent="-298450" lvl="0" marL="457200" rtl="0" algn="l">
              <a:spcBef>
                <a:spcPts val="0"/>
              </a:spcBef>
              <a:spcAft>
                <a:spcPts val="0"/>
              </a:spcAft>
              <a:buSzPts val="1100"/>
              <a:buAutoNum type="arabicPeriod"/>
            </a:pPr>
            <a:r>
              <a:rPr lang="en"/>
              <a:t>Last box is the Give Pulse liability form and release from the platform, this is different from the </a:t>
            </a:r>
            <a:r>
              <a:rPr lang="en"/>
              <a:t>liability form I will be sending via Doc Hub.</a:t>
            </a:r>
            <a:endParaRPr/>
          </a:p>
          <a:p>
            <a:pPr indent="-298450" lvl="0" marL="457200" rtl="0" algn="l">
              <a:spcBef>
                <a:spcPts val="0"/>
              </a:spcBef>
              <a:spcAft>
                <a:spcPts val="0"/>
              </a:spcAft>
              <a:buSzPts val="1100"/>
              <a:buAutoNum type="arabicPeriod"/>
            </a:pPr>
            <a:r>
              <a:rPr lang="en"/>
              <a:t>Please read and review and click “I agree” to continue</a:t>
            </a:r>
            <a:endParaRPr/>
          </a:p>
          <a:p>
            <a:pPr indent="-298450" lvl="0" marL="457200" rtl="0" algn="l">
              <a:spcBef>
                <a:spcPts val="0"/>
              </a:spcBef>
              <a:spcAft>
                <a:spcPts val="0"/>
              </a:spcAft>
              <a:buSzPts val="1100"/>
              <a:buAutoNum type="arabicPeriod"/>
            </a:pPr>
            <a:r>
              <a:rPr lang="en"/>
              <a:t>Then click “Continue” blue button to complete the registration</a:t>
            </a:r>
            <a:endParaRPr/>
          </a:p>
          <a:p>
            <a:pPr indent="-298450" lvl="0" marL="457200" rtl="0" algn="l">
              <a:spcBef>
                <a:spcPts val="0"/>
              </a:spcBef>
              <a:spcAft>
                <a:spcPts val="0"/>
              </a:spcAft>
              <a:buSzPts val="1100"/>
              <a:buAutoNum type="arabicPeriod"/>
            </a:pPr>
            <a:r>
              <a:rPr lang="en"/>
              <a:t>After registering, a new box will appear to say you have completed the registration.</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
        <p:nvSpPr>
          <p:cNvPr id="343" name="Google Shape;343;ge642229ad1_0_12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e642229ad1_0_1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e642229ad1_0_1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Note: You can always click on the MWCC icon in the top left to get back to the home page (indicated with the purple square in the photo above)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Logging Hours…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Back on the main event page, this area is where you will log hours.</a:t>
            </a:r>
            <a:endParaRPr/>
          </a:p>
          <a:p>
            <a:pPr indent="-298450" lvl="0" marL="457200" rtl="0" algn="l">
              <a:spcBef>
                <a:spcPts val="0"/>
              </a:spcBef>
              <a:spcAft>
                <a:spcPts val="0"/>
              </a:spcAft>
              <a:buSzPts val="1100"/>
              <a:buAutoNum type="arabicPeriod"/>
            </a:pPr>
            <a:r>
              <a:rPr lang="en"/>
              <a:t>In the top right corner after you have registered, you will be given the option to “Add Impacts” - please note that impact means hours</a:t>
            </a:r>
            <a:endParaRPr/>
          </a:p>
          <a:p>
            <a:pPr indent="-298450" lvl="0" marL="457200" rtl="0" algn="l">
              <a:spcBef>
                <a:spcPts val="0"/>
              </a:spcBef>
              <a:spcAft>
                <a:spcPts val="0"/>
              </a:spcAft>
              <a:buSzPts val="1100"/>
              <a:buAutoNum type="arabicPeriod"/>
            </a:pPr>
            <a:r>
              <a:rPr lang="en"/>
              <a:t>When you are ready to log your 10 hours that are completed, you will </a:t>
            </a:r>
            <a:r>
              <a:rPr lang="en"/>
              <a:t>click</a:t>
            </a:r>
            <a:r>
              <a:rPr lang="en"/>
              <a:t> on the “Add Impact” button on this event page to assure that it will be logged to the event.</a:t>
            </a:r>
            <a:endParaRPr/>
          </a:p>
          <a:p>
            <a:pPr indent="-298450" lvl="0" marL="457200" rtl="0" algn="l">
              <a:spcBef>
                <a:spcPts val="0"/>
              </a:spcBef>
              <a:spcAft>
                <a:spcPts val="0"/>
              </a:spcAft>
              <a:buSzPts val="1100"/>
              <a:buAutoNum type="arabicPeriod"/>
            </a:pPr>
            <a:r>
              <a:rPr lang="en"/>
              <a:t>PLEASE be sure to hand write or keep a paper log as you are completing your hours so that when you log to GP, you can have that info.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60" name="Google Shape;360;ge642229ad1_0_1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e642229ad1_0_1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e642229ad1_0_13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Note: You can always click on the MWCC icon in the top left to get back to the home page (indicated with the purple square in the photo above)</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Once clicking the “Add Impact” button on the event page, this is the screen that will pop up.</a:t>
            </a:r>
            <a:endParaRPr/>
          </a:p>
          <a:p>
            <a:pPr indent="-298450" lvl="0" marL="457200" rtl="0" algn="l">
              <a:spcBef>
                <a:spcPts val="0"/>
              </a:spcBef>
              <a:spcAft>
                <a:spcPts val="0"/>
              </a:spcAft>
              <a:buSzPts val="1100"/>
              <a:buAutoNum type="arabicPeriod"/>
            </a:pPr>
            <a:r>
              <a:rPr lang="en"/>
              <a:t>You will notice you are logging to the correct event as the title will appear in the top box.</a:t>
            </a:r>
            <a:endParaRPr/>
          </a:p>
          <a:p>
            <a:pPr indent="-298450" lvl="0" marL="457200" rtl="0" algn="l">
              <a:spcBef>
                <a:spcPts val="0"/>
              </a:spcBef>
              <a:spcAft>
                <a:spcPts val="0"/>
              </a:spcAft>
              <a:buSzPts val="1100"/>
              <a:buAutoNum type="arabicPeriod"/>
            </a:pPr>
            <a:r>
              <a:rPr lang="en"/>
              <a:t>In that box, you will click on “Add Timesheet” to be able to add multiple days/hours in one log.</a:t>
            </a:r>
            <a:endParaRPr/>
          </a:p>
          <a:p>
            <a:pPr indent="-298450" lvl="0" marL="457200" rtl="0" algn="l">
              <a:spcBef>
                <a:spcPts val="0"/>
              </a:spcBef>
              <a:spcAft>
                <a:spcPts val="0"/>
              </a:spcAft>
              <a:buSzPts val="1100"/>
              <a:buAutoNum type="arabicPeriod"/>
            </a:pPr>
            <a:r>
              <a:rPr lang="en"/>
              <a:t>Next for course engagement, you can select “No” because it is not attached to a course.</a:t>
            </a:r>
            <a:endParaRPr/>
          </a:p>
          <a:p>
            <a:pPr indent="-298450" lvl="0" marL="457200" rtl="0" algn="l">
              <a:spcBef>
                <a:spcPts val="0"/>
              </a:spcBef>
              <a:spcAft>
                <a:spcPts val="0"/>
              </a:spcAft>
              <a:buSzPts val="1100"/>
              <a:buAutoNum type="arabicPeriod"/>
            </a:pPr>
            <a:r>
              <a:rPr lang="en"/>
              <a:t>For verification, please use the drop down menu to select “Kathy Matson” as the verifier.</a:t>
            </a:r>
            <a:endParaRPr/>
          </a:p>
          <a:p>
            <a:pPr indent="-298450" lvl="1" marL="914400" rtl="0" algn="l">
              <a:spcBef>
                <a:spcPts val="0"/>
              </a:spcBef>
              <a:spcAft>
                <a:spcPts val="0"/>
              </a:spcAft>
              <a:buSzPts val="1100"/>
              <a:buAutoNum type="alphaLcPeriod"/>
            </a:pPr>
            <a:r>
              <a:rPr lang="en"/>
              <a:t>Selecting Kathy means that she is notified to check your hours to say yes you did them and give you credit</a:t>
            </a:r>
            <a:endParaRPr/>
          </a:p>
        </p:txBody>
      </p:sp>
      <p:sp>
        <p:nvSpPr>
          <p:cNvPr id="372" name="Google Shape;372;ge642229ad1_0_13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e642229ad1_0_13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e642229ad1_0_13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Note: You can always click on the MWCC icon in the top left to get back to the home page (indicated with the purple square in the photo above)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Logging Hours…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Part 2 of logging hours…</a:t>
            </a:r>
            <a:endParaRPr/>
          </a:p>
          <a:p>
            <a:pPr indent="-298450" lvl="0" marL="457200" rtl="0" algn="l">
              <a:spcBef>
                <a:spcPts val="0"/>
              </a:spcBef>
              <a:spcAft>
                <a:spcPts val="0"/>
              </a:spcAft>
              <a:buSzPts val="1100"/>
              <a:buAutoNum type="arabicPeriod"/>
            </a:pPr>
            <a:r>
              <a:rPr lang="en"/>
              <a:t>For the “Timesheet Title” box, please put who the organization or community </a:t>
            </a:r>
            <a:r>
              <a:rPr lang="en"/>
              <a:t>partner</a:t>
            </a:r>
            <a:r>
              <a:rPr lang="en"/>
              <a:t> is.</a:t>
            </a:r>
            <a:endParaRPr/>
          </a:p>
          <a:p>
            <a:pPr indent="-298450" lvl="0" marL="457200" rtl="0" algn="l">
              <a:spcBef>
                <a:spcPts val="0"/>
              </a:spcBef>
              <a:spcAft>
                <a:spcPts val="0"/>
              </a:spcAft>
              <a:buSzPts val="1100"/>
              <a:buAutoNum type="arabicPeriod"/>
            </a:pPr>
            <a:r>
              <a:rPr lang="en"/>
              <a:t>Next section is the log. Please see the example to understand how the log should be filled out. Detail is extremely important so your verifier can review and easily approve.</a:t>
            </a:r>
            <a:endParaRPr/>
          </a:p>
          <a:p>
            <a:pPr indent="-298450" lvl="0" marL="457200" rtl="0" algn="l">
              <a:spcBef>
                <a:spcPts val="0"/>
              </a:spcBef>
              <a:spcAft>
                <a:spcPts val="0"/>
              </a:spcAft>
              <a:buSzPts val="1100"/>
              <a:buAutoNum type="arabicPeriod"/>
            </a:pPr>
            <a:r>
              <a:rPr lang="en"/>
              <a:t>Note at the bottom of that logging section will tally up the total number of hours.</a:t>
            </a:r>
            <a:endParaRPr/>
          </a:p>
          <a:p>
            <a:pPr indent="-298450" lvl="0" marL="457200" rtl="0" algn="l">
              <a:spcBef>
                <a:spcPts val="0"/>
              </a:spcBef>
              <a:spcAft>
                <a:spcPts val="0"/>
              </a:spcAft>
              <a:buSzPts val="1100"/>
              <a:buAutoNum type="arabicPeriod"/>
            </a:pPr>
            <a:r>
              <a:rPr lang="en"/>
              <a:t>Each line in the log should be a day. So please tally up the total hours you did per that day whether </a:t>
            </a:r>
            <a:r>
              <a:rPr lang="en"/>
              <a:t>consecutive</a:t>
            </a:r>
            <a:r>
              <a:rPr lang="en"/>
              <a:t> or not, and add as one line per day.</a:t>
            </a:r>
            <a:endParaRPr/>
          </a:p>
          <a:p>
            <a:pPr indent="-298450" lvl="0" marL="457200" rtl="0" algn="l">
              <a:spcBef>
                <a:spcPts val="0"/>
              </a:spcBef>
              <a:spcAft>
                <a:spcPts val="0"/>
              </a:spcAft>
              <a:buSzPts val="1100"/>
              <a:buAutoNum type="arabicPeriod"/>
            </a:pPr>
            <a:r>
              <a:rPr lang="en"/>
              <a:t>Once down logging all the day/times, you can ignore the sharing setting section.</a:t>
            </a:r>
            <a:endParaRPr/>
          </a:p>
          <a:p>
            <a:pPr indent="-298450" lvl="0" marL="457200" rtl="0" algn="l">
              <a:spcBef>
                <a:spcPts val="0"/>
              </a:spcBef>
              <a:spcAft>
                <a:spcPts val="0"/>
              </a:spcAft>
              <a:buSzPts val="1100"/>
              <a:buAutoNum type="arabicPeriod"/>
            </a:pPr>
            <a:r>
              <a:rPr lang="en"/>
              <a:t>Please click on the green “Add Timesheet” button to complete logging your hours.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86" name="Google Shape;386;ge642229ad1_0_13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e642229ad1_0_1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e642229ad1_0_13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Next Steps…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Please refer to the email sent with this PPT on next steps for your LA requirements.</a:t>
            </a:r>
            <a:endParaRPr/>
          </a:p>
        </p:txBody>
      </p:sp>
      <p:sp>
        <p:nvSpPr>
          <p:cNvPr id="400" name="Google Shape;400;ge642229ad1_0_13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e642229ad1_0_1444:notes"/>
          <p:cNvSpPr/>
          <p:nvPr>
            <p:ph idx="2" type="sldImg"/>
          </p:nvPr>
        </p:nvSpPr>
        <p:spPr>
          <a:xfrm>
            <a:off x="409575" y="698500"/>
            <a:ext cx="6204000" cy="349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e642229ad1_0_1444:notes"/>
          <p:cNvSpPr txBox="1"/>
          <p:nvPr>
            <p:ph idx="1" type="body"/>
          </p:nvPr>
        </p:nvSpPr>
        <p:spPr>
          <a:xfrm>
            <a:off x="702310" y="4421823"/>
            <a:ext cx="5618400" cy="41892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Clr>
                <a:schemeClr val="dk1"/>
              </a:buClr>
              <a:buSzPts val="1400"/>
              <a:buFont typeface="Calibri"/>
              <a:buNone/>
            </a:pPr>
            <a:r>
              <a:rPr lang="en"/>
              <a:t>Still have questions or concerns? Or problems are arising with Give Pulse? Contact me yourself or have you student in need reach out.</a:t>
            </a:r>
            <a:endParaRPr/>
          </a:p>
          <a:p>
            <a:pPr indent="0" lvl="0" marL="0" rtl="0" algn="l">
              <a:lnSpc>
                <a:spcPct val="100000"/>
              </a:lnSpc>
              <a:spcBef>
                <a:spcPts val="0"/>
              </a:spcBef>
              <a:spcAft>
                <a:spcPts val="0"/>
              </a:spcAft>
              <a:buClr>
                <a:schemeClr val="dk1"/>
              </a:buClr>
              <a:buSzPts val="1400"/>
              <a:buFont typeface="Calibri"/>
              <a:buNone/>
            </a:pPr>
            <a:r>
              <a:t/>
            </a:r>
            <a:endParaRPr/>
          </a:p>
          <a:p>
            <a:pPr indent="-228600" lvl="0" marL="228600" rtl="0" algn="l">
              <a:lnSpc>
                <a:spcPct val="100000"/>
              </a:lnSpc>
              <a:spcBef>
                <a:spcPts val="0"/>
              </a:spcBef>
              <a:spcAft>
                <a:spcPts val="0"/>
              </a:spcAft>
              <a:buClr>
                <a:schemeClr val="dk1"/>
              </a:buClr>
              <a:buSzPts val="1400"/>
              <a:buFont typeface="Calibri"/>
              <a:buAutoNum type="arabicPeriod"/>
            </a:pPr>
            <a:r>
              <a:rPr lang="en"/>
              <a:t>Contact Rose Calder - </a:t>
            </a:r>
            <a:r>
              <a:rPr b="1" i="1" lang="en" sz="1200" u="none" cap="none" strike="noStrike">
                <a:solidFill>
                  <a:srgbClr val="1B2F30"/>
                </a:solidFill>
                <a:latin typeface="Century Gothic"/>
                <a:ea typeface="Century Gothic"/>
                <a:cs typeface="Century Gothic"/>
                <a:sym typeface="Century Gothic"/>
              </a:rPr>
              <a:t>Civic Engagement Coordinator,  </a:t>
            </a:r>
            <a:endParaRPr/>
          </a:p>
          <a:p>
            <a:pPr indent="0" lvl="0" marL="0" rtl="0" algn="l">
              <a:lnSpc>
                <a:spcPct val="100000"/>
              </a:lnSpc>
              <a:spcBef>
                <a:spcPts val="0"/>
              </a:spcBef>
              <a:spcAft>
                <a:spcPts val="0"/>
              </a:spcAft>
              <a:buClr>
                <a:srgbClr val="1B2F30"/>
              </a:buClr>
              <a:buSzPts val="1400"/>
              <a:buFont typeface="Century Gothic"/>
              <a:buNone/>
            </a:pPr>
            <a:r>
              <a:rPr i="1" lang="en" sz="1200" u="none" cap="none" strike="noStrike">
                <a:solidFill>
                  <a:srgbClr val="1B2F30"/>
                </a:solidFill>
                <a:latin typeface="Century Gothic"/>
                <a:ea typeface="Century Gothic"/>
                <a:cs typeface="Century Gothic"/>
                <a:sym typeface="Century Gothic"/>
              </a:rPr>
              <a:t>Senator Stephen M. Brewer Center for Civic Learning and Community Engagement</a:t>
            </a:r>
            <a:endParaRPr/>
          </a:p>
          <a:p>
            <a:pPr indent="0" lvl="0" marL="0" rtl="0" algn="l">
              <a:lnSpc>
                <a:spcPct val="100000"/>
              </a:lnSpc>
              <a:spcBef>
                <a:spcPts val="0"/>
              </a:spcBef>
              <a:spcAft>
                <a:spcPts val="0"/>
              </a:spcAft>
              <a:buClr>
                <a:srgbClr val="1B2F30"/>
              </a:buClr>
              <a:buSzPts val="1400"/>
              <a:buFont typeface="Century Gothic"/>
              <a:buNone/>
            </a:pPr>
            <a:r>
              <a:rPr b="0" i="0" lang="en" sz="1200" u="sng" cap="none" strike="noStrike">
                <a:solidFill>
                  <a:srgbClr val="1B2F30"/>
                </a:solidFill>
                <a:latin typeface="Century Gothic"/>
                <a:ea typeface="Century Gothic"/>
                <a:cs typeface="Century Gothic"/>
                <a:sym typeface="Century Gothic"/>
                <a:hlinkClick r:id="rId2">
                  <a:extLst>
                    <a:ext uri="{A12FA001-AC4F-418D-AE19-62706E023703}">
                      <ahyp:hlinkClr val="tx"/>
                    </a:ext>
                  </a:extLst>
                </a:hlinkClick>
              </a:rPr>
              <a:t>rcalder@mwcc.mass.edu</a:t>
            </a:r>
            <a:r>
              <a:rPr b="0" i="0" lang="en" sz="1200" u="none" cap="none" strike="noStrike">
                <a:solidFill>
                  <a:srgbClr val="1B2F30"/>
                </a:solidFill>
                <a:latin typeface="Century Gothic"/>
                <a:ea typeface="Century Gothic"/>
                <a:cs typeface="Century Gothic"/>
                <a:sym typeface="Century Gothic"/>
              </a:rPr>
              <a:t> </a:t>
            </a:r>
            <a:endParaRPr b="0" i="0" sz="2000" u="none" cap="none" strike="noStrike">
              <a:solidFill>
                <a:srgbClr val="000000"/>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422" name="Google Shape;422;ge642229ad1_0_1444:notes"/>
          <p:cNvSpPr txBox="1"/>
          <p:nvPr>
            <p:ph idx="12" type="sldNum"/>
          </p:nvPr>
        </p:nvSpPr>
        <p:spPr>
          <a:xfrm>
            <a:off x="3978132" y="8842029"/>
            <a:ext cx="3043200" cy="465600"/>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e642229ad1_0_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ge642229ad1_0_1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ge642229ad1_0_1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e642229ad1_0_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e642229ad1_0_2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e642229ad1_0_2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e642229ad1_0_15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ge642229ad1_0_15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ge642229ad1_0_15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e642229ad1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ge642229ad1_0_2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ge642229ad1_0_2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e642229ad1_0_3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ge642229ad1_0_3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ge642229ad1_0_3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e642229ad1_0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e642229ad1_0_3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e642229ad1_0_3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e642229ad1_0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e642229ad1_0_3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e642229ad1_0_3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hyperlink" Target="https://mwcc.campuslabs.com/engage/organization/brewercenter" TargetMode="External"/><Relationship Id="rId6" Type="http://schemas.openxmlformats.org/officeDocument/2006/relationships/hyperlink" Target="https://twitter.com/bc_mwcc" TargetMode="External"/><Relationship Id="rId7" Type="http://schemas.openxmlformats.org/officeDocument/2006/relationships/hyperlink" Target="https://www.instagram.com/bc_mwcc/" TargetMode="External"/><Relationship Id="rId8" Type="http://schemas.openxmlformats.org/officeDocument/2006/relationships/hyperlink" Target="https://www.facebook.com/brewercentermwcc"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image" Target="../media/image3.png"/><Relationship Id="rId9"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20.png"/><Relationship Id="rId6"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jpg"/><Relationship Id="rId4" Type="http://schemas.openxmlformats.org/officeDocument/2006/relationships/image" Target="../media/image13.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jpg"/><Relationship Id="rId6" Type="http://schemas.openxmlformats.org/officeDocument/2006/relationships/image" Target="../media/image2.png"/><Relationship Id="rId7"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s://mwcc.givepulse.com/group/7845-Mount-Wachusett-Community-College" TargetMode="External"/><Relationship Id="rId7" Type="http://schemas.openxmlformats.org/officeDocument/2006/relationships/image" Target="../media/image21.png"/><Relationship Id="rId8"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25.png"/><Relationship Id="rId7"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jpg"/><Relationship Id="rId7"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24.png"/><Relationship Id="rId7"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hyperlink" Target="mailto:rcalder@mwcc.mass.edu"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jpg"/><Relationship Id="rId4" Type="http://schemas.openxmlformats.org/officeDocument/2006/relationships/image" Target="../media/image18.jpg"/><Relationship Id="rId5" Type="http://schemas.openxmlformats.org/officeDocument/2006/relationships/image" Target="../media/image17.png"/><Relationship Id="rId6" Type="http://schemas.openxmlformats.org/officeDocument/2006/relationships/hyperlink" Target="mailto:rcalder@mwcc.mass.edu" TargetMode="External"/><Relationship Id="rId7"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b="0" l="4045" r="5045" t="23389"/>
          <a:stretch/>
        </p:blipFill>
        <p:spPr>
          <a:xfrm>
            <a:off x="0" y="8"/>
            <a:ext cx="9143987" cy="5143491"/>
          </a:xfrm>
          <a:prstGeom prst="rect">
            <a:avLst/>
          </a:prstGeom>
          <a:noFill/>
          <a:ln>
            <a:noFill/>
          </a:ln>
        </p:spPr>
      </p:pic>
      <p:sp>
        <p:nvSpPr>
          <p:cNvPr id="62" name="Google Shape;62;p14"/>
          <p:cNvSpPr txBox="1"/>
          <p:nvPr>
            <p:ph type="ctrTitle"/>
          </p:nvPr>
        </p:nvSpPr>
        <p:spPr>
          <a:xfrm>
            <a:off x="396811" y="1104731"/>
            <a:ext cx="7112400" cy="18996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lt1"/>
              </a:buClr>
              <a:buSzPts val="5000"/>
              <a:buFont typeface="Century Gothic"/>
              <a:buNone/>
            </a:pPr>
            <a:r>
              <a:rPr lang="en" sz="5000">
                <a:solidFill>
                  <a:schemeClr val="lt1"/>
                </a:solidFill>
                <a:latin typeface="Century Gothic"/>
                <a:ea typeface="Century Gothic"/>
                <a:cs typeface="Century Gothic"/>
                <a:sym typeface="Century Gothic"/>
              </a:rPr>
              <a:t>Community Engagement</a:t>
            </a:r>
            <a:endParaRPr/>
          </a:p>
        </p:txBody>
      </p:sp>
      <p:sp>
        <p:nvSpPr>
          <p:cNvPr id="63" name="Google Shape;63;p14"/>
          <p:cNvSpPr txBox="1"/>
          <p:nvPr>
            <p:ph idx="1" type="subTitle"/>
          </p:nvPr>
        </p:nvSpPr>
        <p:spPr>
          <a:xfrm>
            <a:off x="442345" y="3215854"/>
            <a:ext cx="6809100" cy="444900"/>
          </a:xfrm>
          <a:prstGeom prst="rect">
            <a:avLst/>
          </a:prstGeom>
          <a:noFill/>
          <a:ln>
            <a:noFill/>
          </a:ln>
        </p:spPr>
        <p:txBody>
          <a:bodyPr anchorCtr="0" anchor="ctr" bIns="34275" lIns="68575" spcFirstLastPara="1" rIns="68575" wrap="square" tIns="34275">
            <a:normAutofit fontScale="40000" lnSpcReduction="10000"/>
          </a:bodyPr>
          <a:lstStyle/>
          <a:p>
            <a:pPr indent="0" lvl="0" marL="0" rtl="0" algn="l">
              <a:lnSpc>
                <a:spcPct val="90000"/>
              </a:lnSpc>
              <a:spcBef>
                <a:spcPts val="0"/>
              </a:spcBef>
              <a:spcAft>
                <a:spcPts val="0"/>
              </a:spcAft>
              <a:buClr>
                <a:schemeClr val="lt1"/>
              </a:buClr>
              <a:buSzPct val="64285"/>
              <a:buNone/>
            </a:pPr>
            <a:r>
              <a:rPr lang="en">
                <a:solidFill>
                  <a:schemeClr val="lt1"/>
                </a:solidFill>
                <a:latin typeface="Century Gothic"/>
                <a:ea typeface="Century Gothic"/>
                <a:cs typeface="Century Gothic"/>
                <a:sym typeface="Century Gothic"/>
              </a:rPr>
              <a:t>Shelley Nicholson, Ph.D (Director)</a:t>
            </a:r>
            <a:endParaRPr/>
          </a:p>
          <a:p>
            <a:pPr indent="0" lvl="0" marL="0" rtl="0" algn="l">
              <a:lnSpc>
                <a:spcPct val="90000"/>
              </a:lnSpc>
              <a:spcBef>
                <a:spcPts val="800"/>
              </a:spcBef>
              <a:spcAft>
                <a:spcPts val="0"/>
              </a:spcAft>
              <a:buClr>
                <a:schemeClr val="lt1"/>
              </a:buClr>
              <a:buSzPct val="64285"/>
              <a:buNone/>
            </a:pPr>
            <a:r>
              <a:rPr lang="en">
                <a:solidFill>
                  <a:schemeClr val="accent6"/>
                </a:solidFill>
                <a:latin typeface="Century Gothic"/>
                <a:ea typeface="Century Gothic"/>
                <a:cs typeface="Century Gothic"/>
                <a:sym typeface="Century Gothic"/>
              </a:rPr>
              <a:t>Rose Calder, M. Ed (Coordinator)</a:t>
            </a:r>
            <a:endParaRPr>
              <a:solidFill>
                <a:schemeClr val="accent6"/>
              </a:solidFill>
            </a:endParaRPr>
          </a:p>
        </p:txBody>
      </p:sp>
      <p:pic>
        <p:nvPicPr>
          <p:cNvPr id="64" name="Google Shape;64;p14"/>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65" name="Google Shape;65;p14"/>
          <p:cNvSpPr txBox="1"/>
          <p:nvPr/>
        </p:nvSpPr>
        <p:spPr>
          <a:xfrm>
            <a:off x="442345" y="3892540"/>
            <a:ext cx="4573800" cy="1146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400" u="none" cap="none" strike="noStrike">
                <a:solidFill>
                  <a:schemeClr val="lt1"/>
                </a:solidFill>
                <a:latin typeface="Tahoma"/>
                <a:ea typeface="Tahoma"/>
                <a:cs typeface="Tahoma"/>
                <a:sym typeface="Tahoma"/>
              </a:rPr>
              <a:t>Follow us on:</a:t>
            </a:r>
            <a:endParaRPr sz="1100"/>
          </a:p>
          <a:p>
            <a:pPr indent="0" lvl="0" marL="0" marR="0" rtl="0" algn="l">
              <a:spcBef>
                <a:spcPts val="0"/>
              </a:spcBef>
              <a:spcAft>
                <a:spcPts val="0"/>
              </a:spcAft>
              <a:buNone/>
            </a:pPr>
            <a:r>
              <a:rPr b="0" i="0" lang="en" sz="1400" u="sng" cap="none" strike="noStrike">
                <a:solidFill>
                  <a:schemeClr val="lt1"/>
                </a:solidFill>
                <a:latin typeface="Tahoma"/>
                <a:ea typeface="Tahoma"/>
                <a:cs typeface="Tahoma"/>
                <a:sym typeface="Tahoma"/>
                <a:hlinkClick r:id="rId5">
                  <a:extLst>
                    <a:ext uri="{A12FA001-AC4F-418D-AE19-62706E023703}">
                      <ahyp:hlinkClr val="tx"/>
                    </a:ext>
                  </a:extLst>
                </a:hlinkClick>
              </a:rPr>
              <a:t>InvolveMount</a:t>
            </a:r>
            <a:endParaRPr b="0" i="0" sz="1400" u="none" cap="none" strike="noStrike">
              <a:solidFill>
                <a:schemeClr val="lt1"/>
              </a:solidFill>
              <a:latin typeface="Tahoma"/>
              <a:ea typeface="Tahoma"/>
              <a:cs typeface="Tahoma"/>
              <a:sym typeface="Tahoma"/>
            </a:endParaRPr>
          </a:p>
          <a:p>
            <a:pPr indent="0" lvl="0" marL="0" marR="0" rtl="0" algn="l">
              <a:spcBef>
                <a:spcPts val="0"/>
              </a:spcBef>
              <a:spcAft>
                <a:spcPts val="0"/>
              </a:spcAft>
              <a:buNone/>
            </a:pPr>
            <a:r>
              <a:rPr b="0" i="0" lang="en" sz="1400" u="none" cap="none" strike="noStrike">
                <a:solidFill>
                  <a:schemeClr val="lt1"/>
                </a:solidFill>
                <a:latin typeface="Tahoma"/>
                <a:ea typeface="Tahoma"/>
                <a:cs typeface="Tahoma"/>
                <a:sym typeface="Tahoma"/>
              </a:rPr>
              <a:t>Twitter: </a:t>
            </a:r>
            <a:r>
              <a:rPr b="0" i="0" lang="en" sz="1400" u="sng" cap="none" strike="noStrike">
                <a:solidFill>
                  <a:schemeClr val="lt1"/>
                </a:solidFill>
                <a:latin typeface="Tahoma"/>
                <a:ea typeface="Tahoma"/>
                <a:cs typeface="Tahoma"/>
                <a:sym typeface="Tahoma"/>
                <a:hlinkClick r:id="rId6">
                  <a:extLst>
                    <a:ext uri="{A12FA001-AC4F-418D-AE19-62706E023703}">
                      <ahyp:hlinkClr val="tx"/>
                    </a:ext>
                  </a:extLst>
                </a:hlinkClick>
              </a:rPr>
              <a:t>bc_mwcc</a:t>
            </a:r>
            <a:endParaRPr b="0" i="0" sz="1400" u="none" cap="none" strike="noStrike">
              <a:solidFill>
                <a:schemeClr val="lt1"/>
              </a:solidFill>
              <a:latin typeface="Tahoma"/>
              <a:ea typeface="Tahoma"/>
              <a:cs typeface="Tahoma"/>
              <a:sym typeface="Tahoma"/>
            </a:endParaRPr>
          </a:p>
          <a:p>
            <a:pPr indent="0" lvl="0" marL="0" marR="0" rtl="0" algn="l">
              <a:spcBef>
                <a:spcPts val="0"/>
              </a:spcBef>
              <a:spcAft>
                <a:spcPts val="0"/>
              </a:spcAft>
              <a:buNone/>
            </a:pPr>
            <a:r>
              <a:rPr b="0" i="0" lang="en" sz="1400" u="none" cap="none" strike="noStrike">
                <a:solidFill>
                  <a:schemeClr val="lt1"/>
                </a:solidFill>
                <a:latin typeface="Tahoma"/>
                <a:ea typeface="Tahoma"/>
                <a:cs typeface="Tahoma"/>
                <a:sym typeface="Tahoma"/>
              </a:rPr>
              <a:t>Instagram: </a:t>
            </a:r>
            <a:r>
              <a:rPr b="0" i="0" lang="en" sz="1400" u="sng" cap="none" strike="noStrike">
                <a:solidFill>
                  <a:schemeClr val="lt1"/>
                </a:solidFill>
                <a:latin typeface="Tahoma"/>
                <a:ea typeface="Tahoma"/>
                <a:cs typeface="Tahoma"/>
                <a:sym typeface="Tahoma"/>
                <a:hlinkClick r:id="rId7">
                  <a:extLst>
                    <a:ext uri="{A12FA001-AC4F-418D-AE19-62706E023703}">
                      <ahyp:hlinkClr val="tx"/>
                    </a:ext>
                  </a:extLst>
                </a:hlinkClick>
              </a:rPr>
              <a:t>bc_mwcc</a:t>
            </a:r>
            <a:endParaRPr b="0" i="0" sz="1400" u="none" cap="none" strike="noStrike">
              <a:solidFill>
                <a:schemeClr val="lt1"/>
              </a:solidFill>
              <a:latin typeface="Tahoma"/>
              <a:ea typeface="Tahoma"/>
              <a:cs typeface="Tahoma"/>
              <a:sym typeface="Tahoma"/>
            </a:endParaRPr>
          </a:p>
          <a:p>
            <a:pPr indent="0" lvl="0" marL="0" marR="0" rtl="0" algn="l">
              <a:spcBef>
                <a:spcPts val="0"/>
              </a:spcBef>
              <a:spcAft>
                <a:spcPts val="0"/>
              </a:spcAft>
              <a:buNone/>
            </a:pPr>
            <a:r>
              <a:rPr b="0" i="0" lang="en" sz="1400" u="none" cap="none" strike="noStrike">
                <a:solidFill>
                  <a:schemeClr val="lt1"/>
                </a:solidFill>
                <a:latin typeface="Tahoma"/>
                <a:ea typeface="Tahoma"/>
                <a:cs typeface="Tahoma"/>
                <a:sym typeface="Tahoma"/>
              </a:rPr>
              <a:t>FB: </a:t>
            </a:r>
            <a:r>
              <a:rPr b="0" i="0" lang="en" sz="1400" u="sng" cap="none" strike="noStrike">
                <a:solidFill>
                  <a:schemeClr val="lt1"/>
                </a:solidFill>
                <a:latin typeface="Tahoma"/>
                <a:ea typeface="Tahoma"/>
                <a:cs typeface="Tahoma"/>
                <a:sym typeface="Tahoma"/>
                <a:hlinkClick r:id="rId8">
                  <a:extLst>
                    <a:ext uri="{A12FA001-AC4F-418D-AE19-62706E023703}">
                      <ahyp:hlinkClr val="tx"/>
                    </a:ext>
                  </a:extLst>
                </a:hlinkClick>
              </a:rPr>
              <a:t>brewercentermwcc</a:t>
            </a:r>
            <a:endParaRPr b="0" i="0" sz="1400" u="none" cap="none" strike="noStrike">
              <a:solidFill>
                <a:schemeClr val="lt1"/>
              </a:solidFill>
              <a:latin typeface="Tahoma"/>
              <a:ea typeface="Tahoma"/>
              <a:cs typeface="Tahoma"/>
              <a:sym typeface="Tahom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3"/>
          <p:cNvPicPr preferRelativeResize="0"/>
          <p:nvPr/>
        </p:nvPicPr>
        <p:blipFill rotWithShape="1">
          <a:blip r:embed="rId3">
            <a:alphaModFix amt="35000"/>
          </a:blip>
          <a:srcRect b="0" l="0" r="0" t="15732"/>
          <a:stretch/>
        </p:blipFill>
        <p:spPr>
          <a:xfrm>
            <a:off x="0" y="8"/>
            <a:ext cx="9143987" cy="5143491"/>
          </a:xfrm>
          <a:prstGeom prst="rect">
            <a:avLst/>
          </a:prstGeom>
          <a:noFill/>
          <a:ln>
            <a:noFill/>
          </a:ln>
        </p:spPr>
      </p:pic>
      <p:sp>
        <p:nvSpPr>
          <p:cNvPr id="180" name="Google Shape;180;p23"/>
          <p:cNvSpPr txBox="1"/>
          <p:nvPr>
            <p:ph type="title"/>
          </p:nvPr>
        </p:nvSpPr>
        <p:spPr>
          <a:xfrm>
            <a:off x="628650" y="417746"/>
            <a:ext cx="7886700" cy="850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900"/>
              <a:buFont typeface="Century Gothic"/>
              <a:buNone/>
            </a:pPr>
            <a:r>
              <a:rPr lang="en" sz="3900">
                <a:latin typeface="Century Gothic"/>
                <a:ea typeface="Century Gothic"/>
                <a:cs typeface="Century Gothic"/>
                <a:sym typeface="Century Gothic"/>
              </a:rPr>
              <a:t>DocHub Form</a:t>
            </a:r>
            <a:endParaRPr/>
          </a:p>
        </p:txBody>
      </p:sp>
      <p:pic>
        <p:nvPicPr>
          <p:cNvPr id="181" name="Google Shape;181;p23"/>
          <p:cNvPicPr preferRelativeResize="0"/>
          <p:nvPr/>
        </p:nvPicPr>
        <p:blipFill rotWithShape="1">
          <a:blip r:embed="rId4">
            <a:alphaModFix/>
          </a:blip>
          <a:srcRect b="0" l="0" r="0" t="0"/>
          <a:stretch/>
        </p:blipFill>
        <p:spPr>
          <a:xfrm>
            <a:off x="6996682" y="0"/>
            <a:ext cx="2147303" cy="740820"/>
          </a:xfrm>
          <a:prstGeom prst="rect">
            <a:avLst/>
          </a:prstGeom>
          <a:noFill/>
          <a:ln>
            <a:noFill/>
          </a:ln>
        </p:spPr>
      </p:pic>
      <p:pic>
        <p:nvPicPr>
          <p:cNvPr id="182" name="Google Shape;182;p23"/>
          <p:cNvPicPr preferRelativeResize="0"/>
          <p:nvPr/>
        </p:nvPicPr>
        <p:blipFill>
          <a:blip r:embed="rId5">
            <a:alphaModFix/>
          </a:blip>
          <a:stretch>
            <a:fillRect/>
          </a:stretch>
        </p:blipFill>
        <p:spPr>
          <a:xfrm>
            <a:off x="2463302" y="1126275"/>
            <a:ext cx="4882427" cy="3845400"/>
          </a:xfrm>
          <a:prstGeom prst="rect">
            <a:avLst/>
          </a:prstGeom>
          <a:noFill/>
          <a:ln cap="flat" cmpd="sng" w="76200">
            <a:solidFill>
              <a:srgbClr val="FFFF00"/>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4"/>
          <p:cNvPicPr preferRelativeResize="0"/>
          <p:nvPr/>
        </p:nvPicPr>
        <p:blipFill rotWithShape="1">
          <a:blip r:embed="rId3">
            <a:alphaModFix amt="35000"/>
          </a:blip>
          <a:srcRect b="0" l="0" r="0" t="15732"/>
          <a:stretch/>
        </p:blipFill>
        <p:spPr>
          <a:xfrm>
            <a:off x="0" y="8"/>
            <a:ext cx="9143987" cy="5143491"/>
          </a:xfrm>
          <a:prstGeom prst="rect">
            <a:avLst/>
          </a:prstGeom>
          <a:noFill/>
          <a:ln>
            <a:noFill/>
          </a:ln>
        </p:spPr>
      </p:pic>
      <p:sp>
        <p:nvSpPr>
          <p:cNvPr id="189" name="Google Shape;189;p24"/>
          <p:cNvSpPr/>
          <p:nvPr/>
        </p:nvSpPr>
        <p:spPr>
          <a:xfrm>
            <a:off x="247597" y="252090"/>
            <a:ext cx="6569400" cy="932100"/>
          </a:xfrm>
          <a:prstGeom prst="roundRect">
            <a:avLst>
              <a:gd fmla="val 10000" name="adj"/>
            </a:avLst>
          </a:prstGeom>
          <a:solidFill>
            <a:srgbClr val="4CC38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90" name="Google Shape;190;p24"/>
          <p:cNvPicPr preferRelativeResize="0"/>
          <p:nvPr/>
        </p:nvPicPr>
        <p:blipFill rotWithShape="1">
          <a:blip r:embed="rId4">
            <a:alphaModFix/>
          </a:blip>
          <a:srcRect b="0" l="0" r="0" t="0"/>
          <a:stretch/>
        </p:blipFill>
        <p:spPr>
          <a:xfrm>
            <a:off x="6996696" y="0"/>
            <a:ext cx="2147303" cy="740820"/>
          </a:xfrm>
          <a:prstGeom prst="rect">
            <a:avLst/>
          </a:prstGeom>
          <a:noFill/>
          <a:ln>
            <a:noFill/>
          </a:ln>
        </p:spPr>
      </p:pic>
      <p:grpSp>
        <p:nvGrpSpPr>
          <p:cNvPr id="191" name="Google Shape;191;p24"/>
          <p:cNvGrpSpPr/>
          <p:nvPr/>
        </p:nvGrpSpPr>
        <p:grpSpPr>
          <a:xfrm>
            <a:off x="1009617" y="249780"/>
            <a:ext cx="6102301" cy="934485"/>
            <a:chOff x="1435590" y="-2549"/>
            <a:chExt cx="9255727" cy="1245980"/>
          </a:xfrm>
        </p:grpSpPr>
        <p:sp>
          <p:nvSpPr>
            <p:cNvPr id="192" name="Google Shape;192;p24"/>
            <p:cNvSpPr/>
            <p:nvPr/>
          </p:nvSpPr>
          <p:spPr>
            <a:xfrm>
              <a:off x="1435590" y="531"/>
              <a:ext cx="9080100" cy="1242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93" name="Google Shape;193;p24"/>
            <p:cNvSpPr txBox="1"/>
            <p:nvPr/>
          </p:nvSpPr>
          <p:spPr>
            <a:xfrm>
              <a:off x="1611217" y="-2549"/>
              <a:ext cx="9080100" cy="1242900"/>
            </a:xfrm>
            <a:prstGeom prst="rect">
              <a:avLst/>
            </a:pr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b="0" i="0" lang="en" sz="1900" u="none" cap="none" strike="noStrike">
                  <a:solidFill>
                    <a:schemeClr val="lt1"/>
                  </a:solidFill>
                  <a:latin typeface="Calibri"/>
                  <a:ea typeface="Calibri"/>
                  <a:cs typeface="Calibri"/>
                  <a:sym typeface="Calibri"/>
                </a:rPr>
                <a:t>DocHub – Email Invite</a:t>
              </a:r>
              <a:endParaRPr sz="1100"/>
            </a:p>
          </p:txBody>
        </p:sp>
      </p:grpSp>
      <p:pic>
        <p:nvPicPr>
          <p:cNvPr id="194" name="Google Shape;194;p24"/>
          <p:cNvPicPr preferRelativeResize="0"/>
          <p:nvPr/>
        </p:nvPicPr>
        <p:blipFill rotWithShape="1">
          <a:blip r:embed="rId5">
            <a:alphaModFix/>
          </a:blip>
          <a:srcRect b="0" l="0" r="0" t="0"/>
          <a:stretch/>
        </p:blipFill>
        <p:spPr>
          <a:xfrm>
            <a:off x="220510" y="1246511"/>
            <a:ext cx="4259408" cy="2916057"/>
          </a:xfrm>
          <a:prstGeom prst="rect">
            <a:avLst/>
          </a:prstGeom>
          <a:noFill/>
          <a:ln>
            <a:noFill/>
          </a:ln>
        </p:spPr>
      </p:pic>
      <p:sp>
        <p:nvSpPr>
          <p:cNvPr id="195" name="Google Shape;195;p24"/>
          <p:cNvSpPr/>
          <p:nvPr/>
        </p:nvSpPr>
        <p:spPr>
          <a:xfrm>
            <a:off x="2430873" y="2340121"/>
            <a:ext cx="731400" cy="300300"/>
          </a:xfrm>
          <a:prstGeom prst="ellipse">
            <a:avLst/>
          </a:prstGeom>
          <a:noFill/>
          <a:ln cap="flat" cmpd="sng" w="381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nvGrpSpPr>
          <p:cNvPr id="196" name="Google Shape;196;p24"/>
          <p:cNvGrpSpPr/>
          <p:nvPr/>
        </p:nvGrpSpPr>
        <p:grpSpPr>
          <a:xfrm>
            <a:off x="3279696" y="2073536"/>
            <a:ext cx="5921141" cy="2997349"/>
            <a:chOff x="4372928" y="2764715"/>
            <a:chExt cx="7894855" cy="3996465"/>
          </a:xfrm>
        </p:grpSpPr>
        <p:sp>
          <p:nvSpPr>
            <p:cNvPr id="197" name="Google Shape;197;p24"/>
            <p:cNvSpPr/>
            <p:nvPr/>
          </p:nvSpPr>
          <p:spPr>
            <a:xfrm>
              <a:off x="4372928" y="3142098"/>
              <a:ext cx="975000" cy="31350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98" name="Google Shape;198;p24"/>
            <p:cNvPicPr preferRelativeResize="0"/>
            <p:nvPr/>
          </p:nvPicPr>
          <p:blipFill rotWithShape="1">
            <a:blip r:embed="rId6">
              <a:alphaModFix/>
            </a:blip>
            <a:srcRect b="0" l="0" r="0" t="0"/>
            <a:stretch/>
          </p:blipFill>
          <p:spPr>
            <a:xfrm>
              <a:off x="5492001" y="2764715"/>
              <a:ext cx="6775782" cy="3996465"/>
            </a:xfrm>
            <a:prstGeom prst="rect">
              <a:avLst/>
            </a:prstGeom>
            <a:noFill/>
            <a:ln>
              <a:noFill/>
            </a:ln>
          </p:spPr>
        </p:pic>
        <p:sp>
          <p:nvSpPr>
            <p:cNvPr id="199" name="Google Shape;199;p24"/>
            <p:cNvSpPr/>
            <p:nvPr/>
          </p:nvSpPr>
          <p:spPr>
            <a:xfrm>
              <a:off x="6095990" y="3352930"/>
              <a:ext cx="2392500" cy="400500"/>
            </a:xfrm>
            <a:prstGeom prst="ellipse">
              <a:avLst/>
            </a:prstGeom>
            <a:noFill/>
            <a:ln cap="flat" cmpd="sng" w="381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sp>
        <p:nvSpPr>
          <p:cNvPr descr="Map compass" id="200" name="Google Shape;200;p24"/>
          <p:cNvSpPr/>
          <p:nvPr/>
        </p:nvSpPr>
        <p:spPr>
          <a:xfrm>
            <a:off x="501263" y="461835"/>
            <a:ext cx="512700" cy="512700"/>
          </a:xfrm>
          <a:prstGeom prst="rect">
            <a:avLst/>
          </a:prstGeom>
          <a:blipFill rotWithShape="1">
            <a:blip r:embed="rId7">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25"/>
          <p:cNvPicPr preferRelativeResize="0"/>
          <p:nvPr/>
        </p:nvPicPr>
        <p:blipFill rotWithShape="1">
          <a:blip r:embed="rId3">
            <a:alphaModFix amt="35000"/>
          </a:blip>
          <a:srcRect b="0" l="0" r="0" t="15732"/>
          <a:stretch/>
        </p:blipFill>
        <p:spPr>
          <a:xfrm>
            <a:off x="14" y="16276"/>
            <a:ext cx="9143987" cy="5143491"/>
          </a:xfrm>
          <a:prstGeom prst="rect">
            <a:avLst/>
          </a:prstGeom>
          <a:noFill/>
          <a:ln>
            <a:noFill/>
          </a:ln>
        </p:spPr>
      </p:pic>
      <p:pic>
        <p:nvPicPr>
          <p:cNvPr id="207" name="Google Shape;207;p25"/>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208" name="Google Shape;208;p25"/>
          <p:cNvSpPr/>
          <p:nvPr/>
        </p:nvSpPr>
        <p:spPr>
          <a:xfrm>
            <a:off x="250760" y="274720"/>
            <a:ext cx="6628200" cy="886800"/>
          </a:xfrm>
          <a:prstGeom prst="roundRect">
            <a:avLst>
              <a:gd fmla="val 10000" name="adj"/>
            </a:avLst>
          </a:prstGeom>
          <a:solidFill>
            <a:srgbClr val="4DC58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209" name="Google Shape;209;p25"/>
          <p:cNvGrpSpPr/>
          <p:nvPr/>
        </p:nvGrpSpPr>
        <p:grpSpPr>
          <a:xfrm>
            <a:off x="1009617" y="249780"/>
            <a:ext cx="6102301" cy="934485"/>
            <a:chOff x="1435590" y="-2549"/>
            <a:chExt cx="9255727" cy="1245980"/>
          </a:xfrm>
        </p:grpSpPr>
        <p:sp>
          <p:nvSpPr>
            <p:cNvPr id="210" name="Google Shape;210;p25"/>
            <p:cNvSpPr/>
            <p:nvPr/>
          </p:nvSpPr>
          <p:spPr>
            <a:xfrm>
              <a:off x="1435590" y="531"/>
              <a:ext cx="9080100" cy="1242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11" name="Google Shape;211;p25"/>
            <p:cNvSpPr txBox="1"/>
            <p:nvPr/>
          </p:nvSpPr>
          <p:spPr>
            <a:xfrm>
              <a:off x="1611217" y="-2549"/>
              <a:ext cx="9080100" cy="1242900"/>
            </a:xfrm>
            <a:prstGeom prst="rect">
              <a:avLst/>
            </a:pr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b="0" i="0" lang="en" sz="1900" u="none" cap="none" strike="noStrike">
                  <a:solidFill>
                    <a:schemeClr val="lt1"/>
                  </a:solidFill>
                  <a:latin typeface="Calibri"/>
                  <a:ea typeface="Calibri"/>
                  <a:cs typeface="Calibri"/>
                  <a:sym typeface="Calibri"/>
                </a:rPr>
                <a:t>DocHub – Finalizing Form</a:t>
              </a:r>
              <a:endParaRPr sz="1100"/>
            </a:p>
          </p:txBody>
        </p:sp>
      </p:grpSp>
      <p:grpSp>
        <p:nvGrpSpPr>
          <p:cNvPr id="212" name="Google Shape;212;p25"/>
          <p:cNvGrpSpPr/>
          <p:nvPr/>
        </p:nvGrpSpPr>
        <p:grpSpPr>
          <a:xfrm>
            <a:off x="-14" y="1518962"/>
            <a:ext cx="9143999" cy="572400"/>
            <a:chOff x="-19" y="2025283"/>
            <a:chExt cx="12191999" cy="763200"/>
          </a:xfrm>
        </p:grpSpPr>
        <p:pic>
          <p:nvPicPr>
            <p:cNvPr id="213" name="Google Shape;213;p25"/>
            <p:cNvPicPr preferRelativeResize="0"/>
            <p:nvPr/>
          </p:nvPicPr>
          <p:blipFill rotWithShape="1">
            <a:blip r:embed="rId5">
              <a:alphaModFix/>
            </a:blip>
            <a:srcRect b="0" l="0" r="0" t="0"/>
            <a:stretch/>
          </p:blipFill>
          <p:spPr>
            <a:xfrm>
              <a:off x="-19" y="2111056"/>
              <a:ext cx="12191999" cy="620149"/>
            </a:xfrm>
            <a:prstGeom prst="rect">
              <a:avLst/>
            </a:prstGeom>
            <a:noFill/>
            <a:ln>
              <a:noFill/>
            </a:ln>
          </p:spPr>
        </p:pic>
        <p:sp>
          <p:nvSpPr>
            <p:cNvPr id="214" name="Google Shape;214;p25"/>
            <p:cNvSpPr/>
            <p:nvPr/>
          </p:nvSpPr>
          <p:spPr>
            <a:xfrm>
              <a:off x="-19" y="2025283"/>
              <a:ext cx="3189000" cy="763200"/>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grpSp>
        <p:nvGrpSpPr>
          <p:cNvPr id="215" name="Google Shape;215;p25"/>
          <p:cNvGrpSpPr/>
          <p:nvPr/>
        </p:nvGrpSpPr>
        <p:grpSpPr>
          <a:xfrm>
            <a:off x="0" y="2255038"/>
            <a:ext cx="9144021" cy="512318"/>
            <a:chOff x="0" y="3006717"/>
            <a:chExt cx="12192027" cy="683091"/>
          </a:xfrm>
        </p:grpSpPr>
        <p:pic>
          <p:nvPicPr>
            <p:cNvPr id="216" name="Google Shape;216;p25"/>
            <p:cNvPicPr preferRelativeResize="0"/>
            <p:nvPr/>
          </p:nvPicPr>
          <p:blipFill rotWithShape="1">
            <a:blip r:embed="rId6">
              <a:alphaModFix/>
            </a:blip>
            <a:srcRect b="0" l="0" r="0" t="0"/>
            <a:stretch/>
          </p:blipFill>
          <p:spPr>
            <a:xfrm>
              <a:off x="0" y="3034995"/>
              <a:ext cx="12192002" cy="654813"/>
            </a:xfrm>
            <a:prstGeom prst="rect">
              <a:avLst/>
            </a:prstGeom>
            <a:noFill/>
            <a:ln>
              <a:noFill/>
            </a:ln>
          </p:spPr>
        </p:pic>
        <p:sp>
          <p:nvSpPr>
            <p:cNvPr id="217" name="Google Shape;217;p25"/>
            <p:cNvSpPr/>
            <p:nvPr/>
          </p:nvSpPr>
          <p:spPr>
            <a:xfrm>
              <a:off x="10951527" y="3023364"/>
              <a:ext cx="1240500" cy="422400"/>
            </a:xfrm>
            <a:prstGeom prst="ellipse">
              <a:avLst/>
            </a:prstGeom>
            <a:noFill/>
            <a:ln cap="flat" cmpd="sng" w="381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18" name="Google Shape;218;p25"/>
            <p:cNvSpPr/>
            <p:nvPr/>
          </p:nvSpPr>
          <p:spPr>
            <a:xfrm>
              <a:off x="1037970" y="3006717"/>
              <a:ext cx="2340000" cy="422400"/>
            </a:xfrm>
            <a:prstGeom prst="ellipse">
              <a:avLst/>
            </a:prstGeom>
            <a:noFill/>
            <a:ln cap="flat" cmpd="sng" w="381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grpSp>
        <p:nvGrpSpPr>
          <p:cNvPr id="219" name="Google Shape;219;p25"/>
          <p:cNvGrpSpPr/>
          <p:nvPr/>
        </p:nvGrpSpPr>
        <p:grpSpPr>
          <a:xfrm>
            <a:off x="944488" y="2870927"/>
            <a:ext cx="4021607" cy="1493051"/>
            <a:chOff x="1259317" y="3827903"/>
            <a:chExt cx="5362142" cy="1990735"/>
          </a:xfrm>
        </p:grpSpPr>
        <p:pic>
          <p:nvPicPr>
            <p:cNvPr id="220" name="Google Shape;220;p25"/>
            <p:cNvPicPr preferRelativeResize="0"/>
            <p:nvPr/>
          </p:nvPicPr>
          <p:blipFill rotWithShape="1">
            <a:blip r:embed="rId7">
              <a:alphaModFix/>
            </a:blip>
            <a:srcRect b="0" l="0" r="0" t="0"/>
            <a:stretch/>
          </p:blipFill>
          <p:spPr>
            <a:xfrm>
              <a:off x="1259317" y="3827903"/>
              <a:ext cx="5362142" cy="1990735"/>
            </a:xfrm>
            <a:prstGeom prst="rect">
              <a:avLst/>
            </a:prstGeom>
            <a:noFill/>
            <a:ln>
              <a:noFill/>
            </a:ln>
          </p:spPr>
        </p:pic>
        <p:sp>
          <p:nvSpPr>
            <p:cNvPr id="221" name="Google Shape;221;p25"/>
            <p:cNvSpPr/>
            <p:nvPr/>
          </p:nvSpPr>
          <p:spPr>
            <a:xfrm>
              <a:off x="3279749" y="5191676"/>
              <a:ext cx="1352700" cy="521400"/>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grpSp>
        <p:nvGrpSpPr>
          <p:cNvPr id="222" name="Google Shape;222;p25"/>
          <p:cNvGrpSpPr/>
          <p:nvPr/>
        </p:nvGrpSpPr>
        <p:grpSpPr>
          <a:xfrm>
            <a:off x="5510577" y="3084210"/>
            <a:ext cx="2559771" cy="1759843"/>
            <a:chOff x="7347436" y="4112280"/>
            <a:chExt cx="3413028" cy="2346457"/>
          </a:xfrm>
        </p:grpSpPr>
        <p:pic>
          <p:nvPicPr>
            <p:cNvPr id="223" name="Google Shape;223;p25"/>
            <p:cNvPicPr preferRelativeResize="0"/>
            <p:nvPr/>
          </p:nvPicPr>
          <p:blipFill rotWithShape="1">
            <a:blip r:embed="rId8">
              <a:alphaModFix/>
            </a:blip>
            <a:srcRect b="0" l="0" r="0" t="0"/>
            <a:stretch/>
          </p:blipFill>
          <p:spPr>
            <a:xfrm>
              <a:off x="7347436" y="4112280"/>
              <a:ext cx="3413028" cy="2346457"/>
            </a:xfrm>
            <a:prstGeom prst="rect">
              <a:avLst/>
            </a:prstGeom>
            <a:noFill/>
            <a:ln>
              <a:noFill/>
            </a:ln>
          </p:spPr>
        </p:pic>
        <p:sp>
          <p:nvSpPr>
            <p:cNvPr id="224" name="Google Shape;224;p25"/>
            <p:cNvSpPr/>
            <p:nvPr/>
          </p:nvSpPr>
          <p:spPr>
            <a:xfrm>
              <a:off x="8578284" y="5818638"/>
              <a:ext cx="951300" cy="363000"/>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grpSp>
        <p:nvGrpSpPr>
          <p:cNvPr id="225" name="Google Shape;225;p25"/>
          <p:cNvGrpSpPr/>
          <p:nvPr/>
        </p:nvGrpSpPr>
        <p:grpSpPr>
          <a:xfrm>
            <a:off x="3765595" y="2006473"/>
            <a:ext cx="2400975" cy="2160900"/>
            <a:chOff x="8967996" y="2504875"/>
            <a:chExt cx="3201300" cy="2881200"/>
          </a:xfrm>
        </p:grpSpPr>
        <p:sp>
          <p:nvSpPr>
            <p:cNvPr id="226" name="Google Shape;226;p25"/>
            <p:cNvSpPr/>
            <p:nvPr/>
          </p:nvSpPr>
          <p:spPr>
            <a:xfrm>
              <a:off x="8967996" y="2504875"/>
              <a:ext cx="3201300" cy="2881200"/>
            </a:xfrm>
            <a:prstGeom prst="roundRect">
              <a:avLst>
                <a:gd fmla="val 10000" name="adj"/>
              </a:avLst>
            </a:prstGeom>
            <a:solidFill>
              <a:srgbClr val="75707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7" name="Google Shape;227;p25"/>
            <p:cNvSpPr/>
            <p:nvPr/>
          </p:nvSpPr>
          <p:spPr>
            <a:xfrm>
              <a:off x="9034585" y="3096170"/>
              <a:ext cx="3064503" cy="1777397"/>
            </a:xfrm>
            <a:custGeom>
              <a:rect b="b" l="l" r="r" t="t"/>
              <a:pathLst>
                <a:path extrusionOk="0" h="1242935" w="9080009">
                  <a:moveTo>
                    <a:pt x="0" y="0"/>
                  </a:moveTo>
                  <a:lnTo>
                    <a:pt x="9080009" y="0"/>
                  </a:lnTo>
                  <a:lnTo>
                    <a:pt x="9080009" y="1242935"/>
                  </a:lnTo>
                  <a:lnTo>
                    <a:pt x="0" y="1242935"/>
                  </a:lnTo>
                  <a:lnTo>
                    <a:pt x="0" y="0"/>
                  </a:lnTo>
                  <a:close/>
                </a:path>
              </a:pathLst>
            </a:custGeom>
            <a:solidFill>
              <a:srgbClr val="757070"/>
            </a:solid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b="0" i="0" lang="en" sz="1900" u="none" cap="none" strike="noStrike">
                  <a:solidFill>
                    <a:schemeClr val="lt1"/>
                  </a:solidFill>
                  <a:latin typeface="Calibri"/>
                  <a:ea typeface="Calibri"/>
                  <a:cs typeface="Calibri"/>
                  <a:sym typeface="Calibri"/>
                </a:rPr>
                <a:t>*Note: Pay attention to what the form is asking you.</a:t>
              </a:r>
              <a:endParaRPr sz="1100"/>
            </a:p>
          </p:txBody>
        </p:sp>
      </p:grpSp>
      <p:sp>
        <p:nvSpPr>
          <p:cNvPr descr="Map compass" id="228" name="Google Shape;228;p25"/>
          <p:cNvSpPr/>
          <p:nvPr/>
        </p:nvSpPr>
        <p:spPr>
          <a:xfrm>
            <a:off x="501263" y="461835"/>
            <a:ext cx="512700" cy="512700"/>
          </a:xfrm>
          <a:prstGeom prst="rect">
            <a:avLst/>
          </a:prstGeom>
          <a:blipFill rotWithShape="1">
            <a:blip r:embed="rId9">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500"/>
                                        <p:tgtEl>
                                          <p:spTgt spid="2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26"/>
          <p:cNvPicPr preferRelativeResize="0"/>
          <p:nvPr/>
        </p:nvPicPr>
        <p:blipFill rotWithShape="1">
          <a:blip r:embed="rId3">
            <a:alphaModFix amt="35000"/>
          </a:blip>
          <a:srcRect b="0" l="0" r="0" t="15732"/>
          <a:stretch/>
        </p:blipFill>
        <p:spPr>
          <a:xfrm>
            <a:off x="0" y="8"/>
            <a:ext cx="9143987" cy="5143491"/>
          </a:xfrm>
          <a:prstGeom prst="rect">
            <a:avLst/>
          </a:prstGeom>
          <a:noFill/>
          <a:ln>
            <a:noFill/>
          </a:ln>
        </p:spPr>
      </p:pic>
      <p:pic>
        <p:nvPicPr>
          <p:cNvPr id="235" name="Google Shape;235;p26"/>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236" name="Google Shape;236;p26"/>
          <p:cNvSpPr/>
          <p:nvPr/>
        </p:nvSpPr>
        <p:spPr>
          <a:xfrm>
            <a:off x="250760" y="274720"/>
            <a:ext cx="6628200" cy="886800"/>
          </a:xfrm>
          <a:prstGeom prst="roundRect">
            <a:avLst>
              <a:gd fmla="val 10000" name="adj"/>
            </a:avLst>
          </a:prstGeom>
          <a:solidFill>
            <a:srgbClr val="4DC58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237" name="Google Shape;237;p26"/>
          <p:cNvGrpSpPr/>
          <p:nvPr/>
        </p:nvGrpSpPr>
        <p:grpSpPr>
          <a:xfrm>
            <a:off x="1009617" y="249780"/>
            <a:ext cx="6102301" cy="934485"/>
            <a:chOff x="1435590" y="-2549"/>
            <a:chExt cx="9255727" cy="1245980"/>
          </a:xfrm>
        </p:grpSpPr>
        <p:sp>
          <p:nvSpPr>
            <p:cNvPr id="238" name="Google Shape;238;p26"/>
            <p:cNvSpPr/>
            <p:nvPr/>
          </p:nvSpPr>
          <p:spPr>
            <a:xfrm>
              <a:off x="1435590" y="531"/>
              <a:ext cx="9080100" cy="1242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9" name="Google Shape;239;p26"/>
            <p:cNvSpPr txBox="1"/>
            <p:nvPr/>
          </p:nvSpPr>
          <p:spPr>
            <a:xfrm>
              <a:off x="1611217" y="-2549"/>
              <a:ext cx="9080100" cy="1242900"/>
            </a:xfrm>
            <a:prstGeom prst="rect">
              <a:avLst/>
            </a:pr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b="0" i="0" lang="en" sz="1900" u="none" cap="none" strike="noStrike">
                  <a:solidFill>
                    <a:schemeClr val="lt1"/>
                  </a:solidFill>
                  <a:latin typeface="Calibri"/>
                  <a:ea typeface="Calibri"/>
                  <a:cs typeface="Calibri"/>
                  <a:sym typeface="Calibri"/>
                </a:rPr>
                <a:t>DocHub – Finalized Copy </a:t>
              </a:r>
              <a:endParaRPr sz="1100"/>
            </a:p>
          </p:txBody>
        </p:sp>
      </p:grpSp>
      <p:pic>
        <p:nvPicPr>
          <p:cNvPr id="240" name="Google Shape;240;p26"/>
          <p:cNvPicPr preferRelativeResize="0"/>
          <p:nvPr/>
        </p:nvPicPr>
        <p:blipFill rotWithShape="1">
          <a:blip r:embed="rId5">
            <a:alphaModFix/>
          </a:blip>
          <a:srcRect b="0" l="0" r="0" t="0"/>
          <a:stretch/>
        </p:blipFill>
        <p:spPr>
          <a:xfrm>
            <a:off x="688132" y="1078582"/>
            <a:ext cx="8035964" cy="3957485"/>
          </a:xfrm>
          <a:prstGeom prst="rect">
            <a:avLst/>
          </a:prstGeom>
          <a:noFill/>
          <a:ln>
            <a:noFill/>
          </a:ln>
        </p:spPr>
      </p:pic>
      <p:sp>
        <p:nvSpPr>
          <p:cNvPr id="241" name="Google Shape;241;p26"/>
          <p:cNvSpPr/>
          <p:nvPr/>
        </p:nvSpPr>
        <p:spPr>
          <a:xfrm>
            <a:off x="6010835" y="1904103"/>
            <a:ext cx="1800000" cy="483600"/>
          </a:xfrm>
          <a:prstGeom prst="ellipse">
            <a:avLst/>
          </a:prstGeom>
          <a:noFill/>
          <a:ln cap="flat" cmpd="sng" w="381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descr="Map compass" id="242" name="Google Shape;242;p26"/>
          <p:cNvSpPr/>
          <p:nvPr/>
        </p:nvSpPr>
        <p:spPr>
          <a:xfrm>
            <a:off x="501263" y="461835"/>
            <a:ext cx="512700" cy="512700"/>
          </a:xfrm>
          <a:prstGeom prst="rect">
            <a:avLst/>
          </a:prstGeom>
          <a:blipFill rotWithShape="1">
            <a:blip r:embed="rId6">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27"/>
          <p:cNvPicPr preferRelativeResize="0"/>
          <p:nvPr/>
        </p:nvPicPr>
        <p:blipFill rotWithShape="1">
          <a:blip r:embed="rId3">
            <a:alphaModFix amt="35000"/>
          </a:blip>
          <a:srcRect b="0" l="0" r="0" t="15732"/>
          <a:stretch/>
        </p:blipFill>
        <p:spPr>
          <a:xfrm>
            <a:off x="13" y="-39217"/>
            <a:ext cx="9143987" cy="5143491"/>
          </a:xfrm>
          <a:prstGeom prst="rect">
            <a:avLst/>
          </a:prstGeom>
          <a:noFill/>
          <a:ln>
            <a:noFill/>
          </a:ln>
        </p:spPr>
      </p:pic>
      <p:pic>
        <p:nvPicPr>
          <p:cNvPr id="249" name="Google Shape;249;p27"/>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250" name="Google Shape;250;p27"/>
          <p:cNvSpPr/>
          <p:nvPr/>
        </p:nvSpPr>
        <p:spPr>
          <a:xfrm>
            <a:off x="250760" y="274720"/>
            <a:ext cx="6628200" cy="886800"/>
          </a:xfrm>
          <a:prstGeom prst="roundRect">
            <a:avLst>
              <a:gd fmla="val 10000" name="adj"/>
            </a:avLst>
          </a:prstGeom>
          <a:solidFill>
            <a:srgbClr val="4CC38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rgbClr val="4CC38C"/>
              </a:solidFill>
              <a:highlight>
                <a:srgbClr val="4CC38C"/>
              </a:highlight>
            </a:endParaRPr>
          </a:p>
        </p:txBody>
      </p:sp>
      <p:sp>
        <p:nvSpPr>
          <p:cNvPr descr="Megaphone" id="251" name="Google Shape;251;p27"/>
          <p:cNvSpPr/>
          <p:nvPr/>
        </p:nvSpPr>
        <p:spPr>
          <a:xfrm>
            <a:off x="431777" y="461836"/>
            <a:ext cx="512700" cy="512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252" name="Google Shape;252;p27"/>
          <p:cNvGrpSpPr/>
          <p:nvPr/>
        </p:nvGrpSpPr>
        <p:grpSpPr>
          <a:xfrm>
            <a:off x="1026874" y="273564"/>
            <a:ext cx="6102301" cy="934485"/>
            <a:chOff x="1435590" y="-2549"/>
            <a:chExt cx="9255727" cy="1245980"/>
          </a:xfrm>
        </p:grpSpPr>
        <p:sp>
          <p:nvSpPr>
            <p:cNvPr id="253" name="Google Shape;253;p27"/>
            <p:cNvSpPr/>
            <p:nvPr/>
          </p:nvSpPr>
          <p:spPr>
            <a:xfrm>
              <a:off x="1435590" y="531"/>
              <a:ext cx="9080100" cy="1242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4" name="Google Shape;254;p27"/>
            <p:cNvSpPr txBox="1"/>
            <p:nvPr/>
          </p:nvSpPr>
          <p:spPr>
            <a:xfrm>
              <a:off x="1611217" y="-2549"/>
              <a:ext cx="9080100" cy="1242900"/>
            </a:xfrm>
            <a:prstGeom prst="rect">
              <a:avLst/>
            </a:pr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lang="en" sz="1900">
                  <a:solidFill>
                    <a:schemeClr val="lt1"/>
                  </a:solidFill>
                  <a:latin typeface="Calibri"/>
                  <a:ea typeface="Calibri"/>
                  <a:cs typeface="Calibri"/>
                  <a:sym typeface="Calibri"/>
                </a:rPr>
                <a:t>Questions?</a:t>
              </a:r>
              <a:endParaRPr sz="1100"/>
            </a:p>
          </p:txBody>
        </p:sp>
      </p:grpSp>
      <p:sp>
        <p:nvSpPr>
          <p:cNvPr id="255" name="Google Shape;255;p27"/>
          <p:cNvSpPr txBox="1"/>
          <p:nvPr/>
        </p:nvSpPr>
        <p:spPr>
          <a:xfrm>
            <a:off x="1598675" y="1784000"/>
            <a:ext cx="5241000" cy="1251000"/>
          </a:xfrm>
          <a:prstGeom prst="rect">
            <a:avLst/>
          </a:prstGeom>
          <a:noFill/>
          <a:ln>
            <a:noFill/>
          </a:ln>
        </p:spPr>
        <p:txBody>
          <a:bodyPr anchorCtr="0" anchor="t" bIns="34275" lIns="68575" spcFirstLastPara="1" rIns="68575" wrap="square" tIns="34275">
            <a:noAutofit/>
          </a:bodyPr>
          <a:lstStyle/>
          <a:p>
            <a:pPr indent="0" lvl="0" marL="342900" marR="0" rtl="0" algn="ctr">
              <a:lnSpc>
                <a:spcPct val="90000"/>
              </a:lnSpc>
              <a:spcBef>
                <a:spcPts val="0"/>
              </a:spcBef>
              <a:spcAft>
                <a:spcPts val="0"/>
              </a:spcAft>
              <a:buNone/>
            </a:pPr>
            <a:r>
              <a:rPr lang="en" sz="2500">
                <a:solidFill>
                  <a:srgbClr val="323F4F"/>
                </a:solidFill>
                <a:latin typeface="Georgia"/>
                <a:ea typeface="Georgia"/>
                <a:cs typeface="Georgia"/>
                <a:sym typeface="Georgia"/>
              </a:rPr>
              <a:t>What questions, comments, or concerns do you have?</a:t>
            </a:r>
            <a:endParaRPr sz="15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0" name="Shape 260"/>
        <p:cNvGrpSpPr/>
        <p:nvPr/>
      </p:nvGrpSpPr>
      <p:grpSpPr>
        <a:xfrm>
          <a:off x="0" y="0"/>
          <a:ext cx="0" cy="0"/>
          <a:chOff x="0" y="0"/>
          <a:chExt cx="0" cy="0"/>
        </a:xfrm>
      </p:grpSpPr>
      <p:pic>
        <p:nvPicPr>
          <p:cNvPr id="261" name="Google Shape;261;p28"/>
          <p:cNvPicPr preferRelativeResize="0"/>
          <p:nvPr/>
        </p:nvPicPr>
        <p:blipFill rotWithShape="1">
          <a:blip r:embed="rId3">
            <a:alphaModFix/>
          </a:blip>
          <a:srcRect b="0" l="4045" r="5045" t="23389"/>
          <a:stretch/>
        </p:blipFill>
        <p:spPr>
          <a:xfrm>
            <a:off x="15" y="8"/>
            <a:ext cx="9143987" cy="5143491"/>
          </a:xfrm>
          <a:prstGeom prst="rect">
            <a:avLst/>
          </a:prstGeom>
          <a:noFill/>
          <a:ln>
            <a:noFill/>
          </a:ln>
        </p:spPr>
      </p:pic>
      <p:sp>
        <p:nvSpPr>
          <p:cNvPr id="262" name="Google Shape;262;p28"/>
          <p:cNvSpPr txBox="1"/>
          <p:nvPr>
            <p:ph type="ctrTitle"/>
          </p:nvPr>
        </p:nvSpPr>
        <p:spPr>
          <a:xfrm>
            <a:off x="303415" y="1854502"/>
            <a:ext cx="7112400" cy="18996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lt1"/>
              </a:buClr>
              <a:buSzPts val="5000"/>
              <a:buFont typeface="Century Gothic"/>
              <a:buNone/>
            </a:pPr>
            <a:r>
              <a:rPr lang="en" sz="5000">
                <a:latin typeface="Century Gothic"/>
                <a:ea typeface="Century Gothic"/>
                <a:cs typeface="Century Gothic"/>
                <a:sym typeface="Century Gothic"/>
              </a:rPr>
              <a:t>Give Pulse Guide</a:t>
            </a:r>
            <a:endParaRPr/>
          </a:p>
        </p:txBody>
      </p:sp>
      <p:sp>
        <p:nvSpPr>
          <p:cNvPr id="263" name="Google Shape;263;p28"/>
          <p:cNvSpPr txBox="1"/>
          <p:nvPr>
            <p:ph idx="1" type="subTitle"/>
          </p:nvPr>
        </p:nvSpPr>
        <p:spPr>
          <a:xfrm>
            <a:off x="376029" y="3914931"/>
            <a:ext cx="6809100" cy="444900"/>
          </a:xfrm>
          <a:prstGeom prst="rect">
            <a:avLst/>
          </a:prstGeom>
          <a:noFill/>
          <a:ln>
            <a:noFill/>
          </a:ln>
        </p:spPr>
        <p:txBody>
          <a:bodyPr anchorCtr="0" anchor="ctr" bIns="34275" lIns="68575" spcFirstLastPara="1" rIns="68575" wrap="square" tIns="34275">
            <a:normAutofit fontScale="40000" lnSpcReduction="10000"/>
          </a:bodyPr>
          <a:lstStyle/>
          <a:p>
            <a:pPr indent="0" lvl="0" marL="0" rtl="0" algn="l">
              <a:lnSpc>
                <a:spcPct val="90000"/>
              </a:lnSpc>
              <a:spcBef>
                <a:spcPts val="0"/>
              </a:spcBef>
              <a:spcAft>
                <a:spcPts val="0"/>
              </a:spcAft>
              <a:buClr>
                <a:schemeClr val="lt1"/>
              </a:buClr>
              <a:buSzPct val="64285"/>
              <a:buNone/>
            </a:pPr>
            <a:r>
              <a:rPr lang="en">
                <a:latin typeface="Century Gothic"/>
                <a:ea typeface="Century Gothic"/>
                <a:cs typeface="Century Gothic"/>
                <a:sym typeface="Century Gothic"/>
              </a:rPr>
              <a:t>Rose Calder, M. Ed</a:t>
            </a:r>
            <a:endParaRPr/>
          </a:p>
          <a:p>
            <a:pPr indent="0" lvl="0" marL="0" rtl="0" algn="l">
              <a:lnSpc>
                <a:spcPct val="90000"/>
              </a:lnSpc>
              <a:spcBef>
                <a:spcPts val="800"/>
              </a:spcBef>
              <a:spcAft>
                <a:spcPts val="0"/>
              </a:spcAft>
              <a:buClr>
                <a:schemeClr val="lt1"/>
              </a:buClr>
              <a:buSzPct val="64285"/>
              <a:buNone/>
            </a:pPr>
            <a:r>
              <a:rPr lang="en">
                <a:latin typeface="Century Gothic"/>
                <a:ea typeface="Century Gothic"/>
                <a:cs typeface="Century Gothic"/>
                <a:sym typeface="Century Gothic"/>
              </a:rPr>
              <a:t>MWCC Give Pulse Coordinator</a:t>
            </a:r>
            <a:endParaRPr/>
          </a:p>
        </p:txBody>
      </p:sp>
      <p:pic>
        <p:nvPicPr>
          <p:cNvPr descr="GivePulse | Office of Civic and Community Engagement" id="264" name="Google Shape;264;p28"/>
          <p:cNvPicPr preferRelativeResize="0"/>
          <p:nvPr/>
        </p:nvPicPr>
        <p:blipFill rotWithShape="1">
          <a:blip r:embed="rId4">
            <a:alphaModFix/>
          </a:blip>
          <a:srcRect b="0" l="0" r="0" t="0"/>
          <a:stretch/>
        </p:blipFill>
        <p:spPr>
          <a:xfrm>
            <a:off x="5950352" y="4137297"/>
            <a:ext cx="3193633" cy="1087615"/>
          </a:xfrm>
          <a:prstGeom prst="rect">
            <a:avLst/>
          </a:prstGeom>
          <a:noFill/>
          <a:ln>
            <a:noFill/>
          </a:ln>
        </p:spPr>
      </p:pic>
      <p:pic>
        <p:nvPicPr>
          <p:cNvPr id="265" name="Google Shape;265;p28"/>
          <p:cNvPicPr preferRelativeResize="0"/>
          <p:nvPr/>
        </p:nvPicPr>
        <p:blipFill rotWithShape="1">
          <a:blip r:embed="rId5">
            <a:alphaModFix/>
          </a:blip>
          <a:srcRect b="0" l="0" r="0" t="0"/>
          <a:stretch/>
        </p:blipFill>
        <p:spPr>
          <a:xfrm>
            <a:off x="6996696" y="0"/>
            <a:ext cx="2147303" cy="7408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sp>
        <p:nvSpPr>
          <p:cNvPr id="270" name="Google Shape;270;p29"/>
          <p:cNvSpPr/>
          <p:nvPr/>
        </p:nvSpPr>
        <p:spPr>
          <a:xfrm>
            <a:off x="628650" y="1390610"/>
            <a:ext cx="7886700" cy="932100"/>
          </a:xfrm>
          <a:prstGeom prst="roundRect">
            <a:avLst>
              <a:gd fmla="val 10000" name="adj"/>
            </a:avLst>
          </a:prstGeom>
          <a:solidFill>
            <a:srgbClr val="599BD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descr="Megaphone" id="271" name="Google Shape;271;p29"/>
          <p:cNvSpPr/>
          <p:nvPr/>
        </p:nvSpPr>
        <p:spPr>
          <a:xfrm>
            <a:off x="910641" y="1579362"/>
            <a:ext cx="512700" cy="512700"/>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2" name="Google Shape;272;p29"/>
          <p:cNvSpPr/>
          <p:nvPr/>
        </p:nvSpPr>
        <p:spPr>
          <a:xfrm>
            <a:off x="1705343" y="1369617"/>
            <a:ext cx="6810007" cy="932201"/>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b="0" i="0" lang="en" sz="1900" u="none" cap="none" strike="noStrike">
                <a:solidFill>
                  <a:schemeClr val="lt1"/>
                </a:solidFill>
                <a:latin typeface="Calibri"/>
                <a:ea typeface="Calibri"/>
                <a:cs typeface="Calibri"/>
                <a:sym typeface="Calibri"/>
              </a:rPr>
              <a:t>Claiming an Account</a:t>
            </a:r>
            <a:endParaRPr sz="1100"/>
          </a:p>
        </p:txBody>
      </p:sp>
      <p:sp>
        <p:nvSpPr>
          <p:cNvPr id="273" name="Google Shape;273;p29"/>
          <p:cNvSpPr/>
          <p:nvPr/>
        </p:nvSpPr>
        <p:spPr>
          <a:xfrm>
            <a:off x="628650" y="2534870"/>
            <a:ext cx="7886700" cy="932100"/>
          </a:xfrm>
          <a:prstGeom prst="roundRect">
            <a:avLst>
              <a:gd fmla="val 10000" name="adj"/>
            </a:avLst>
          </a:prstGeom>
          <a:solidFill>
            <a:srgbClr val="4CC38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descr="Map compass" id="274" name="Google Shape;274;p29"/>
          <p:cNvSpPr/>
          <p:nvPr/>
        </p:nvSpPr>
        <p:spPr>
          <a:xfrm>
            <a:off x="910641" y="2744614"/>
            <a:ext cx="512700" cy="512700"/>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5" name="Google Shape;275;p29"/>
          <p:cNvSpPr/>
          <p:nvPr/>
        </p:nvSpPr>
        <p:spPr>
          <a:xfrm>
            <a:off x="1705343" y="2534870"/>
            <a:ext cx="6810007" cy="932201"/>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b="0" i="0" lang="en" sz="1900" u="none" cap="none" strike="noStrike">
                <a:solidFill>
                  <a:schemeClr val="lt1"/>
                </a:solidFill>
                <a:latin typeface="Calibri"/>
                <a:ea typeface="Calibri"/>
                <a:cs typeface="Calibri"/>
                <a:sym typeface="Calibri"/>
              </a:rPr>
              <a:t>Navigating the Basics</a:t>
            </a:r>
            <a:endParaRPr sz="1100"/>
          </a:p>
        </p:txBody>
      </p:sp>
      <p:sp>
        <p:nvSpPr>
          <p:cNvPr id="276" name="Google Shape;276;p29"/>
          <p:cNvSpPr/>
          <p:nvPr/>
        </p:nvSpPr>
        <p:spPr>
          <a:xfrm>
            <a:off x="628650" y="3700121"/>
            <a:ext cx="7886700" cy="932100"/>
          </a:xfrm>
          <a:prstGeom prst="roundRect">
            <a:avLst>
              <a:gd fmla="val 10000" name="adj"/>
            </a:avLst>
          </a:prstGeom>
          <a:solidFill>
            <a:srgbClr val="6FAB46"/>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77" name="Google Shape;277;p29"/>
          <p:cNvPicPr preferRelativeResize="0"/>
          <p:nvPr/>
        </p:nvPicPr>
        <p:blipFill rotWithShape="1">
          <a:blip r:embed="rId5">
            <a:alphaModFix amt="35000"/>
          </a:blip>
          <a:srcRect b="0" l="0" r="0" t="15732"/>
          <a:stretch/>
        </p:blipFill>
        <p:spPr>
          <a:xfrm>
            <a:off x="0" y="8"/>
            <a:ext cx="9143987" cy="5143491"/>
          </a:xfrm>
          <a:prstGeom prst="rect">
            <a:avLst/>
          </a:prstGeom>
          <a:noFill/>
          <a:ln>
            <a:noFill/>
          </a:ln>
        </p:spPr>
      </p:pic>
      <p:sp>
        <p:nvSpPr>
          <p:cNvPr descr="Clock" id="278" name="Google Shape;278;p29"/>
          <p:cNvSpPr/>
          <p:nvPr/>
        </p:nvSpPr>
        <p:spPr>
          <a:xfrm>
            <a:off x="910641" y="3909867"/>
            <a:ext cx="512700" cy="512700"/>
          </a:xfrm>
          <a:prstGeom prst="rect">
            <a:avLst/>
          </a:prstGeom>
          <a:blipFill rotWithShape="1">
            <a:blip r:embed="rId6">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9" name="Google Shape;279;p29"/>
          <p:cNvSpPr/>
          <p:nvPr/>
        </p:nvSpPr>
        <p:spPr>
          <a:xfrm>
            <a:off x="1705343" y="3700121"/>
            <a:ext cx="6810007" cy="932201"/>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b="0" i="0" lang="en" sz="1900" u="none" cap="none" strike="noStrike">
                <a:solidFill>
                  <a:schemeClr val="lt1"/>
                </a:solidFill>
                <a:latin typeface="Calibri"/>
                <a:ea typeface="Calibri"/>
                <a:cs typeface="Calibri"/>
                <a:sym typeface="Calibri"/>
              </a:rPr>
              <a:t>Logging Hours</a:t>
            </a:r>
            <a:endParaRPr sz="1100"/>
          </a:p>
        </p:txBody>
      </p:sp>
      <p:sp>
        <p:nvSpPr>
          <p:cNvPr id="280" name="Google Shape;280;p29"/>
          <p:cNvSpPr txBox="1"/>
          <p:nvPr>
            <p:ph type="title"/>
          </p:nvPr>
        </p:nvSpPr>
        <p:spPr>
          <a:xfrm>
            <a:off x="628650" y="417746"/>
            <a:ext cx="7886700" cy="850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900"/>
              <a:buFont typeface="Century Gothic"/>
              <a:buNone/>
            </a:pPr>
            <a:r>
              <a:rPr lang="en" sz="3900">
                <a:latin typeface="Century Gothic"/>
                <a:ea typeface="Century Gothic"/>
                <a:cs typeface="Century Gothic"/>
                <a:sym typeface="Century Gothic"/>
              </a:rPr>
              <a:t>Agenda</a:t>
            </a:r>
            <a:endParaRPr/>
          </a:p>
        </p:txBody>
      </p:sp>
      <p:pic>
        <p:nvPicPr>
          <p:cNvPr id="281" name="Google Shape;281;p29"/>
          <p:cNvPicPr preferRelativeResize="0"/>
          <p:nvPr/>
        </p:nvPicPr>
        <p:blipFill rotWithShape="1">
          <a:blip r:embed="rId7">
            <a:alphaModFix/>
          </a:blip>
          <a:srcRect b="0" l="0" r="0" t="0"/>
          <a:stretch/>
        </p:blipFill>
        <p:spPr>
          <a:xfrm>
            <a:off x="6996682" y="0"/>
            <a:ext cx="2147303" cy="74082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30"/>
          <p:cNvPicPr preferRelativeResize="0"/>
          <p:nvPr/>
        </p:nvPicPr>
        <p:blipFill rotWithShape="1">
          <a:blip r:embed="rId3">
            <a:alphaModFix amt="35000"/>
          </a:blip>
          <a:srcRect b="0" l="0" r="0" t="15732"/>
          <a:stretch/>
        </p:blipFill>
        <p:spPr>
          <a:xfrm>
            <a:off x="0" y="8"/>
            <a:ext cx="9143987" cy="5143491"/>
          </a:xfrm>
          <a:prstGeom prst="rect">
            <a:avLst/>
          </a:prstGeom>
          <a:noFill/>
          <a:ln>
            <a:noFill/>
          </a:ln>
        </p:spPr>
      </p:pic>
      <p:pic>
        <p:nvPicPr>
          <p:cNvPr id="288" name="Google Shape;288;p30"/>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289" name="Google Shape;289;p30"/>
          <p:cNvSpPr/>
          <p:nvPr/>
        </p:nvSpPr>
        <p:spPr>
          <a:xfrm>
            <a:off x="250760" y="274720"/>
            <a:ext cx="6628200" cy="886800"/>
          </a:xfrm>
          <a:prstGeom prst="roundRect">
            <a:avLst>
              <a:gd fmla="val 10000" name="adj"/>
            </a:avLst>
          </a:prstGeom>
          <a:solidFill>
            <a:srgbClr val="599BD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descr="Megaphone" id="290" name="Google Shape;290;p30"/>
          <p:cNvSpPr/>
          <p:nvPr/>
        </p:nvSpPr>
        <p:spPr>
          <a:xfrm>
            <a:off x="431777" y="461836"/>
            <a:ext cx="512700" cy="512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291" name="Google Shape;291;p30"/>
          <p:cNvGrpSpPr/>
          <p:nvPr/>
        </p:nvGrpSpPr>
        <p:grpSpPr>
          <a:xfrm>
            <a:off x="1009617" y="249780"/>
            <a:ext cx="6102301" cy="934485"/>
            <a:chOff x="1435590" y="-2549"/>
            <a:chExt cx="9255727" cy="1245980"/>
          </a:xfrm>
        </p:grpSpPr>
        <p:sp>
          <p:nvSpPr>
            <p:cNvPr id="292" name="Google Shape;292;p30"/>
            <p:cNvSpPr/>
            <p:nvPr/>
          </p:nvSpPr>
          <p:spPr>
            <a:xfrm>
              <a:off x="1435590" y="531"/>
              <a:ext cx="9080100" cy="1242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3" name="Google Shape;293;p30"/>
            <p:cNvSpPr txBox="1"/>
            <p:nvPr/>
          </p:nvSpPr>
          <p:spPr>
            <a:xfrm>
              <a:off x="1611217" y="-2549"/>
              <a:ext cx="9080100" cy="1242900"/>
            </a:xfrm>
            <a:prstGeom prst="rect">
              <a:avLst/>
            </a:pr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b="0" i="0" lang="en" sz="1900" u="none" cap="none" strike="noStrike">
                  <a:solidFill>
                    <a:schemeClr val="lt1"/>
                  </a:solidFill>
                  <a:latin typeface="Calibri"/>
                  <a:ea typeface="Calibri"/>
                  <a:cs typeface="Calibri"/>
                  <a:sym typeface="Calibri"/>
                </a:rPr>
                <a:t>Claiming an Account</a:t>
              </a:r>
              <a:endParaRPr sz="1100"/>
            </a:p>
          </p:txBody>
        </p:sp>
      </p:grpSp>
      <p:sp>
        <p:nvSpPr>
          <p:cNvPr id="294" name="Google Shape;294;p30"/>
          <p:cNvSpPr txBox="1"/>
          <p:nvPr/>
        </p:nvSpPr>
        <p:spPr>
          <a:xfrm>
            <a:off x="1145317" y="877162"/>
            <a:ext cx="4523100" cy="19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800" u="sng" cap="none" strike="noStrike">
                <a:solidFill>
                  <a:srgbClr val="000000"/>
                </a:solidFill>
                <a:latin typeface="Century Gothic"/>
                <a:ea typeface="Century Gothic"/>
                <a:cs typeface="Century Gothic"/>
                <a:sym typeface="Century Gothic"/>
                <a:hlinkClick r:id="rId6">
                  <a:extLst>
                    <a:ext uri="{A12FA001-AC4F-418D-AE19-62706E023703}">
                      <ahyp:hlinkClr val="tx"/>
                    </a:ext>
                  </a:extLst>
                </a:hlinkClick>
              </a:rPr>
              <a:t>https://mwcc.givepulse.com/group/7845-Mount-Wachusett-Community-College</a:t>
            </a:r>
            <a:endParaRPr b="0" i="0" sz="800" u="none" cap="none" strike="noStrike">
              <a:solidFill>
                <a:srgbClr val="000000"/>
              </a:solidFill>
              <a:latin typeface="Century Gothic"/>
              <a:ea typeface="Century Gothic"/>
              <a:cs typeface="Century Gothic"/>
              <a:sym typeface="Century Gothic"/>
            </a:endParaRPr>
          </a:p>
        </p:txBody>
      </p:sp>
      <p:pic>
        <p:nvPicPr>
          <p:cNvPr id="295" name="Google Shape;295;p30"/>
          <p:cNvPicPr preferRelativeResize="0"/>
          <p:nvPr/>
        </p:nvPicPr>
        <p:blipFill rotWithShape="1">
          <a:blip r:embed="rId7">
            <a:alphaModFix/>
          </a:blip>
          <a:srcRect b="0" l="0" r="0" t="0"/>
          <a:stretch/>
        </p:blipFill>
        <p:spPr>
          <a:xfrm>
            <a:off x="803678" y="1456694"/>
            <a:ext cx="3496130" cy="3323344"/>
          </a:xfrm>
          <a:prstGeom prst="rect">
            <a:avLst/>
          </a:prstGeom>
          <a:noFill/>
          <a:ln>
            <a:noFill/>
          </a:ln>
        </p:spPr>
      </p:pic>
      <p:pic>
        <p:nvPicPr>
          <p:cNvPr descr="A screenshot of a cell phone&#10;&#10;Description automatically generated" id="296" name="Google Shape;296;p30"/>
          <p:cNvPicPr preferRelativeResize="0"/>
          <p:nvPr/>
        </p:nvPicPr>
        <p:blipFill rotWithShape="1">
          <a:blip r:embed="rId8">
            <a:alphaModFix/>
          </a:blip>
          <a:srcRect b="0" l="0" r="0" t="0"/>
          <a:stretch/>
        </p:blipFill>
        <p:spPr>
          <a:xfrm>
            <a:off x="5373445" y="1224592"/>
            <a:ext cx="2696902" cy="38118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31"/>
          <p:cNvPicPr preferRelativeResize="0"/>
          <p:nvPr/>
        </p:nvPicPr>
        <p:blipFill rotWithShape="1">
          <a:blip r:embed="rId3">
            <a:alphaModFix amt="35000"/>
          </a:blip>
          <a:srcRect b="0" l="0" r="0" t="15732"/>
          <a:stretch/>
        </p:blipFill>
        <p:spPr>
          <a:xfrm>
            <a:off x="0" y="8"/>
            <a:ext cx="9143987" cy="5143491"/>
          </a:xfrm>
          <a:prstGeom prst="rect">
            <a:avLst/>
          </a:prstGeom>
          <a:noFill/>
          <a:ln>
            <a:noFill/>
          </a:ln>
        </p:spPr>
      </p:pic>
      <p:pic>
        <p:nvPicPr>
          <p:cNvPr id="303" name="Google Shape;303;p31"/>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304" name="Google Shape;304;p31"/>
          <p:cNvSpPr/>
          <p:nvPr/>
        </p:nvSpPr>
        <p:spPr>
          <a:xfrm>
            <a:off x="1009703" y="252090"/>
            <a:ext cx="6810000" cy="9321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5" name="Google Shape;305;p31"/>
          <p:cNvSpPr/>
          <p:nvPr/>
        </p:nvSpPr>
        <p:spPr>
          <a:xfrm>
            <a:off x="247597" y="252090"/>
            <a:ext cx="6569400" cy="932100"/>
          </a:xfrm>
          <a:prstGeom prst="roundRect">
            <a:avLst>
              <a:gd fmla="val 10000" name="adj"/>
            </a:avLst>
          </a:prstGeom>
          <a:solidFill>
            <a:srgbClr val="4CC38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6" name="Google Shape;306;p31"/>
          <p:cNvSpPr/>
          <p:nvPr/>
        </p:nvSpPr>
        <p:spPr>
          <a:xfrm>
            <a:off x="1324290" y="252090"/>
            <a:ext cx="5675006" cy="932201"/>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b="0" i="0" lang="en" sz="1900" u="none" cap="none" strike="noStrike">
                <a:solidFill>
                  <a:schemeClr val="lt1"/>
                </a:solidFill>
                <a:latin typeface="Calibri"/>
                <a:ea typeface="Calibri"/>
                <a:cs typeface="Calibri"/>
                <a:sym typeface="Calibri"/>
              </a:rPr>
              <a:t>Navigating the Basics – Home Page</a:t>
            </a:r>
            <a:endParaRPr sz="1100"/>
          </a:p>
        </p:txBody>
      </p:sp>
      <p:sp>
        <p:nvSpPr>
          <p:cNvPr descr="Map compass" id="307" name="Google Shape;307;p31"/>
          <p:cNvSpPr/>
          <p:nvPr/>
        </p:nvSpPr>
        <p:spPr>
          <a:xfrm>
            <a:off x="501263" y="461835"/>
            <a:ext cx="512700" cy="512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08" name="Google Shape;308;p31"/>
          <p:cNvPicPr preferRelativeResize="0"/>
          <p:nvPr/>
        </p:nvPicPr>
        <p:blipFill rotWithShape="1">
          <a:blip r:embed="rId6">
            <a:alphaModFix/>
          </a:blip>
          <a:srcRect b="0" l="0" r="0" t="0"/>
          <a:stretch/>
        </p:blipFill>
        <p:spPr>
          <a:xfrm>
            <a:off x="-14" y="1504301"/>
            <a:ext cx="9144000" cy="2232498"/>
          </a:xfrm>
          <a:prstGeom prst="rect">
            <a:avLst/>
          </a:prstGeom>
          <a:noFill/>
          <a:ln>
            <a:noFill/>
          </a:ln>
        </p:spPr>
      </p:pic>
      <p:cxnSp>
        <p:nvCxnSpPr>
          <p:cNvPr id="309" name="Google Shape;309;p31"/>
          <p:cNvCxnSpPr/>
          <p:nvPr/>
        </p:nvCxnSpPr>
        <p:spPr>
          <a:xfrm flipH="1" rot="10800000">
            <a:off x="155034" y="1790971"/>
            <a:ext cx="6900" cy="606000"/>
          </a:xfrm>
          <a:prstGeom prst="straightConnector1">
            <a:avLst/>
          </a:prstGeom>
          <a:noFill/>
          <a:ln cap="flat" cmpd="sng" w="76200">
            <a:solidFill>
              <a:srgbClr val="7030A0"/>
            </a:solidFill>
            <a:prstDash val="solid"/>
            <a:miter lim="800000"/>
            <a:headEnd len="sm" w="sm" type="none"/>
            <a:tailEnd len="med" w="med" type="triangle"/>
          </a:ln>
        </p:spPr>
      </p:cxnSp>
      <p:cxnSp>
        <p:nvCxnSpPr>
          <p:cNvPr id="310" name="Google Shape;310;p31"/>
          <p:cNvCxnSpPr/>
          <p:nvPr/>
        </p:nvCxnSpPr>
        <p:spPr>
          <a:xfrm>
            <a:off x="6168546" y="1619065"/>
            <a:ext cx="722700" cy="0"/>
          </a:xfrm>
          <a:prstGeom prst="straightConnector1">
            <a:avLst/>
          </a:prstGeom>
          <a:noFill/>
          <a:ln cap="flat" cmpd="sng" w="76200">
            <a:solidFill>
              <a:srgbClr val="FFFF00"/>
            </a:solidFill>
            <a:prstDash val="solid"/>
            <a:miter lim="800000"/>
            <a:headEnd len="sm" w="sm" type="none"/>
            <a:tailEnd len="med" w="med" type="triangle"/>
          </a:ln>
        </p:spPr>
      </p:cxnSp>
      <p:cxnSp>
        <p:nvCxnSpPr>
          <p:cNvPr id="311" name="Google Shape;311;p31"/>
          <p:cNvCxnSpPr/>
          <p:nvPr/>
        </p:nvCxnSpPr>
        <p:spPr>
          <a:xfrm>
            <a:off x="1502220" y="3471168"/>
            <a:ext cx="722700" cy="0"/>
          </a:xfrm>
          <a:prstGeom prst="straightConnector1">
            <a:avLst/>
          </a:prstGeom>
          <a:noFill/>
          <a:ln cap="flat" cmpd="sng" w="76200">
            <a:solidFill>
              <a:srgbClr val="FFC000"/>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32"/>
          <p:cNvPicPr preferRelativeResize="0"/>
          <p:nvPr/>
        </p:nvPicPr>
        <p:blipFill rotWithShape="1">
          <a:blip r:embed="rId3">
            <a:alphaModFix amt="35000"/>
          </a:blip>
          <a:srcRect b="0" l="0" r="0" t="15732"/>
          <a:stretch/>
        </p:blipFill>
        <p:spPr>
          <a:xfrm>
            <a:off x="42950" y="-42942"/>
            <a:ext cx="9143987" cy="5143491"/>
          </a:xfrm>
          <a:prstGeom prst="rect">
            <a:avLst/>
          </a:prstGeom>
          <a:noFill/>
          <a:ln>
            <a:noFill/>
          </a:ln>
        </p:spPr>
      </p:pic>
      <p:pic>
        <p:nvPicPr>
          <p:cNvPr id="318" name="Google Shape;318;p32"/>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319" name="Google Shape;319;p32"/>
          <p:cNvSpPr/>
          <p:nvPr/>
        </p:nvSpPr>
        <p:spPr>
          <a:xfrm>
            <a:off x="1009703" y="252090"/>
            <a:ext cx="6810000" cy="9321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0" name="Google Shape;320;p32"/>
          <p:cNvSpPr/>
          <p:nvPr/>
        </p:nvSpPr>
        <p:spPr>
          <a:xfrm>
            <a:off x="247597" y="252090"/>
            <a:ext cx="6569400" cy="932100"/>
          </a:xfrm>
          <a:prstGeom prst="roundRect">
            <a:avLst>
              <a:gd fmla="val 10000" name="adj"/>
            </a:avLst>
          </a:prstGeom>
          <a:solidFill>
            <a:srgbClr val="4CC38C"/>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1" name="Google Shape;321;p32"/>
          <p:cNvSpPr/>
          <p:nvPr/>
        </p:nvSpPr>
        <p:spPr>
          <a:xfrm>
            <a:off x="1324290" y="252090"/>
            <a:ext cx="5675006" cy="932201"/>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lang="en" sz="1900">
                <a:solidFill>
                  <a:schemeClr val="lt1"/>
                </a:solidFill>
                <a:latin typeface="Calibri"/>
                <a:ea typeface="Calibri"/>
                <a:cs typeface="Calibri"/>
                <a:sym typeface="Calibri"/>
              </a:rPr>
              <a:t>Navigating the Basics</a:t>
            </a:r>
            <a:endParaRPr sz="1100"/>
          </a:p>
        </p:txBody>
      </p:sp>
      <p:sp>
        <p:nvSpPr>
          <p:cNvPr descr="Map compass" id="322" name="Google Shape;322;p32"/>
          <p:cNvSpPr/>
          <p:nvPr/>
        </p:nvSpPr>
        <p:spPr>
          <a:xfrm>
            <a:off x="501263" y="461835"/>
            <a:ext cx="512700" cy="512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23" name="Google Shape;323;p32"/>
          <p:cNvPicPr preferRelativeResize="0"/>
          <p:nvPr/>
        </p:nvPicPr>
        <p:blipFill>
          <a:blip r:embed="rId6">
            <a:alphaModFix/>
          </a:blip>
          <a:stretch>
            <a:fillRect/>
          </a:stretch>
        </p:blipFill>
        <p:spPr>
          <a:xfrm>
            <a:off x="381802" y="1184200"/>
            <a:ext cx="4935649" cy="3887326"/>
          </a:xfrm>
          <a:prstGeom prst="rect">
            <a:avLst/>
          </a:prstGeom>
          <a:noFill/>
          <a:ln>
            <a:noFill/>
          </a:ln>
        </p:spPr>
      </p:pic>
      <p:sp>
        <p:nvSpPr>
          <p:cNvPr id="324" name="Google Shape;324;p32"/>
          <p:cNvSpPr/>
          <p:nvPr/>
        </p:nvSpPr>
        <p:spPr>
          <a:xfrm>
            <a:off x="1009700" y="2911175"/>
            <a:ext cx="257700" cy="162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5" name="Google Shape;325;p32"/>
          <p:cNvPicPr preferRelativeResize="0"/>
          <p:nvPr/>
        </p:nvPicPr>
        <p:blipFill>
          <a:blip r:embed="rId7">
            <a:alphaModFix/>
          </a:blip>
          <a:stretch>
            <a:fillRect/>
          </a:stretch>
        </p:blipFill>
        <p:spPr>
          <a:xfrm>
            <a:off x="4422750" y="1222400"/>
            <a:ext cx="4523023" cy="3736799"/>
          </a:xfrm>
          <a:prstGeom prst="rect">
            <a:avLst/>
          </a:prstGeom>
          <a:noFill/>
          <a:ln>
            <a:noFill/>
          </a:ln>
        </p:spPr>
      </p:pic>
      <p:sp>
        <p:nvSpPr>
          <p:cNvPr id="326" name="Google Shape;326;p32"/>
          <p:cNvSpPr/>
          <p:nvPr/>
        </p:nvSpPr>
        <p:spPr>
          <a:xfrm>
            <a:off x="4889375" y="4380775"/>
            <a:ext cx="1432500" cy="162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p:nvPr/>
        </p:nvSpPr>
        <p:spPr>
          <a:xfrm>
            <a:off x="628650" y="1390610"/>
            <a:ext cx="7886700" cy="932100"/>
          </a:xfrm>
          <a:prstGeom prst="roundRect">
            <a:avLst>
              <a:gd fmla="val 10000" name="adj"/>
            </a:avLst>
          </a:prstGeom>
          <a:solidFill>
            <a:srgbClr val="599BD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descr="Megaphone" id="71" name="Google Shape;71;p15"/>
          <p:cNvSpPr/>
          <p:nvPr/>
        </p:nvSpPr>
        <p:spPr>
          <a:xfrm>
            <a:off x="910641" y="1579362"/>
            <a:ext cx="512700" cy="512700"/>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2" name="Google Shape;72;p15"/>
          <p:cNvSpPr/>
          <p:nvPr/>
        </p:nvSpPr>
        <p:spPr>
          <a:xfrm>
            <a:off x="1705343" y="1369617"/>
            <a:ext cx="6810007" cy="932201"/>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lang="en" sz="1900">
                <a:solidFill>
                  <a:schemeClr val="lt1"/>
                </a:solidFill>
                <a:latin typeface="Calibri"/>
                <a:ea typeface="Calibri"/>
                <a:cs typeface="Calibri"/>
                <a:sym typeface="Calibri"/>
              </a:rPr>
              <a:t>Community Engagement Opportunities</a:t>
            </a:r>
            <a:endParaRPr sz="1100"/>
          </a:p>
        </p:txBody>
      </p:sp>
      <p:sp>
        <p:nvSpPr>
          <p:cNvPr id="73" name="Google Shape;73;p15"/>
          <p:cNvSpPr/>
          <p:nvPr/>
        </p:nvSpPr>
        <p:spPr>
          <a:xfrm>
            <a:off x="628650" y="2534870"/>
            <a:ext cx="7886700" cy="932100"/>
          </a:xfrm>
          <a:prstGeom prst="roundRect">
            <a:avLst>
              <a:gd fmla="val 10000" name="adj"/>
            </a:avLst>
          </a:prstGeom>
          <a:solidFill>
            <a:srgbClr val="4CC38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descr="Map compass" id="74" name="Google Shape;74;p15"/>
          <p:cNvSpPr/>
          <p:nvPr/>
        </p:nvSpPr>
        <p:spPr>
          <a:xfrm>
            <a:off x="910641" y="2744614"/>
            <a:ext cx="512700" cy="512700"/>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5" name="Google Shape;75;p15"/>
          <p:cNvSpPr/>
          <p:nvPr/>
        </p:nvSpPr>
        <p:spPr>
          <a:xfrm>
            <a:off x="1705343" y="2534870"/>
            <a:ext cx="6810007" cy="932201"/>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b="0" i="0" lang="en" sz="1900" u="none" cap="none" strike="noStrike">
                <a:solidFill>
                  <a:schemeClr val="lt1"/>
                </a:solidFill>
                <a:latin typeface="Calibri"/>
                <a:ea typeface="Calibri"/>
                <a:cs typeface="Calibri"/>
                <a:sym typeface="Calibri"/>
              </a:rPr>
              <a:t>DocHub/Give Pulse</a:t>
            </a:r>
            <a:endParaRPr sz="1100"/>
          </a:p>
        </p:txBody>
      </p:sp>
      <p:sp>
        <p:nvSpPr>
          <p:cNvPr id="76" name="Google Shape;76;p15"/>
          <p:cNvSpPr/>
          <p:nvPr/>
        </p:nvSpPr>
        <p:spPr>
          <a:xfrm>
            <a:off x="628650" y="3700121"/>
            <a:ext cx="7886700" cy="932100"/>
          </a:xfrm>
          <a:prstGeom prst="roundRect">
            <a:avLst>
              <a:gd fmla="val 10000" name="adj"/>
            </a:avLst>
          </a:prstGeom>
          <a:solidFill>
            <a:srgbClr val="6FAB46"/>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descr="Clock" id="77" name="Google Shape;77;p15"/>
          <p:cNvSpPr/>
          <p:nvPr/>
        </p:nvSpPr>
        <p:spPr>
          <a:xfrm>
            <a:off x="910641" y="3909867"/>
            <a:ext cx="512700" cy="512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78" name="Google Shape;78;p15"/>
          <p:cNvPicPr preferRelativeResize="0"/>
          <p:nvPr/>
        </p:nvPicPr>
        <p:blipFill rotWithShape="1">
          <a:blip r:embed="rId6">
            <a:alphaModFix amt="35000"/>
          </a:blip>
          <a:srcRect b="0" l="0" r="0" t="15732"/>
          <a:stretch/>
        </p:blipFill>
        <p:spPr>
          <a:xfrm>
            <a:off x="2" y="8"/>
            <a:ext cx="9143987" cy="5143491"/>
          </a:xfrm>
          <a:prstGeom prst="rect">
            <a:avLst/>
          </a:prstGeom>
          <a:noFill/>
          <a:ln>
            <a:noFill/>
          </a:ln>
        </p:spPr>
      </p:pic>
      <p:sp>
        <p:nvSpPr>
          <p:cNvPr id="79" name="Google Shape;79;p15"/>
          <p:cNvSpPr/>
          <p:nvPr/>
        </p:nvSpPr>
        <p:spPr>
          <a:xfrm>
            <a:off x="1705343" y="3700121"/>
            <a:ext cx="6810007" cy="932201"/>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b="0" i="0" lang="en" sz="1900" u="none" cap="none" strike="noStrike">
                <a:solidFill>
                  <a:schemeClr val="lt1"/>
                </a:solidFill>
                <a:latin typeface="Calibri"/>
                <a:ea typeface="Calibri"/>
                <a:cs typeface="Calibri"/>
                <a:sym typeface="Calibri"/>
              </a:rPr>
              <a:t>Next Steps</a:t>
            </a:r>
            <a:endParaRPr b="0" i="0" sz="1900" u="none" cap="none" strike="noStrike">
              <a:solidFill>
                <a:schemeClr val="lt1"/>
              </a:solidFill>
              <a:latin typeface="Calibri"/>
              <a:ea typeface="Calibri"/>
              <a:cs typeface="Calibri"/>
              <a:sym typeface="Calibri"/>
            </a:endParaRPr>
          </a:p>
        </p:txBody>
      </p:sp>
      <p:sp>
        <p:nvSpPr>
          <p:cNvPr id="80" name="Google Shape;80;p15"/>
          <p:cNvSpPr txBox="1"/>
          <p:nvPr>
            <p:ph type="title"/>
          </p:nvPr>
        </p:nvSpPr>
        <p:spPr>
          <a:xfrm>
            <a:off x="628650" y="417746"/>
            <a:ext cx="7886700" cy="850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900"/>
              <a:buFont typeface="Century Gothic"/>
              <a:buNone/>
            </a:pPr>
            <a:r>
              <a:rPr lang="en" sz="3900">
                <a:latin typeface="Century Gothic"/>
                <a:ea typeface="Century Gothic"/>
                <a:cs typeface="Century Gothic"/>
                <a:sym typeface="Century Gothic"/>
              </a:rPr>
              <a:t>Agenda</a:t>
            </a:r>
            <a:endParaRPr/>
          </a:p>
        </p:txBody>
      </p:sp>
      <p:pic>
        <p:nvPicPr>
          <p:cNvPr id="81" name="Google Shape;81;p15"/>
          <p:cNvPicPr preferRelativeResize="0"/>
          <p:nvPr/>
        </p:nvPicPr>
        <p:blipFill rotWithShape="1">
          <a:blip r:embed="rId7">
            <a:alphaModFix/>
          </a:blip>
          <a:srcRect b="0" l="0" r="0" t="0"/>
          <a:stretch/>
        </p:blipFill>
        <p:spPr>
          <a:xfrm>
            <a:off x="6996682" y="0"/>
            <a:ext cx="2147303" cy="74082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33"/>
          <p:cNvPicPr preferRelativeResize="0"/>
          <p:nvPr/>
        </p:nvPicPr>
        <p:blipFill rotWithShape="1">
          <a:blip r:embed="rId3">
            <a:alphaModFix amt="35000"/>
          </a:blip>
          <a:srcRect b="0" l="0" r="0" t="15732"/>
          <a:stretch/>
        </p:blipFill>
        <p:spPr>
          <a:xfrm>
            <a:off x="28650" y="-47692"/>
            <a:ext cx="9143987" cy="5143491"/>
          </a:xfrm>
          <a:prstGeom prst="rect">
            <a:avLst/>
          </a:prstGeom>
          <a:noFill/>
          <a:ln>
            <a:noFill/>
          </a:ln>
        </p:spPr>
      </p:pic>
      <p:pic>
        <p:nvPicPr>
          <p:cNvPr id="333" name="Google Shape;333;p33"/>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334" name="Google Shape;334;p33"/>
          <p:cNvSpPr/>
          <p:nvPr/>
        </p:nvSpPr>
        <p:spPr>
          <a:xfrm>
            <a:off x="1009703" y="252090"/>
            <a:ext cx="6810000" cy="9321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5" name="Google Shape;335;p33"/>
          <p:cNvSpPr/>
          <p:nvPr/>
        </p:nvSpPr>
        <p:spPr>
          <a:xfrm>
            <a:off x="247597" y="252090"/>
            <a:ext cx="6569400" cy="932100"/>
          </a:xfrm>
          <a:prstGeom prst="roundRect">
            <a:avLst>
              <a:gd fmla="val 10000" name="adj"/>
            </a:avLst>
          </a:prstGeom>
          <a:solidFill>
            <a:srgbClr val="4CC38C"/>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36" name="Google Shape;336;p33"/>
          <p:cNvSpPr/>
          <p:nvPr/>
        </p:nvSpPr>
        <p:spPr>
          <a:xfrm>
            <a:off x="1324290" y="252090"/>
            <a:ext cx="5675006" cy="932201"/>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lang="en" sz="1900">
                <a:solidFill>
                  <a:schemeClr val="lt1"/>
                </a:solidFill>
                <a:latin typeface="Calibri"/>
                <a:ea typeface="Calibri"/>
                <a:cs typeface="Calibri"/>
                <a:sym typeface="Calibri"/>
              </a:rPr>
              <a:t>Navigating the Basics</a:t>
            </a:r>
            <a:endParaRPr sz="1100"/>
          </a:p>
        </p:txBody>
      </p:sp>
      <p:sp>
        <p:nvSpPr>
          <p:cNvPr descr="Map compass" id="337" name="Google Shape;337;p33"/>
          <p:cNvSpPr/>
          <p:nvPr/>
        </p:nvSpPr>
        <p:spPr>
          <a:xfrm>
            <a:off x="501263" y="461835"/>
            <a:ext cx="512700" cy="512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38" name="Google Shape;338;p33"/>
          <p:cNvPicPr preferRelativeResize="0"/>
          <p:nvPr/>
        </p:nvPicPr>
        <p:blipFill rotWithShape="1">
          <a:blip r:embed="rId6">
            <a:alphaModFix/>
          </a:blip>
          <a:srcRect b="1377" l="0" r="0" t="15121"/>
          <a:stretch/>
        </p:blipFill>
        <p:spPr>
          <a:xfrm>
            <a:off x="1861488" y="1246250"/>
            <a:ext cx="5478298" cy="3779150"/>
          </a:xfrm>
          <a:prstGeom prst="rect">
            <a:avLst/>
          </a:prstGeom>
          <a:noFill/>
          <a:ln>
            <a:noFill/>
          </a:ln>
        </p:spPr>
      </p:pic>
      <p:sp>
        <p:nvSpPr>
          <p:cNvPr id="339" name="Google Shape;339;p33"/>
          <p:cNvSpPr/>
          <p:nvPr/>
        </p:nvSpPr>
        <p:spPr>
          <a:xfrm>
            <a:off x="5843875" y="1736850"/>
            <a:ext cx="1432500" cy="162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34"/>
          <p:cNvPicPr preferRelativeResize="0"/>
          <p:nvPr/>
        </p:nvPicPr>
        <p:blipFill rotWithShape="1">
          <a:blip r:embed="rId3">
            <a:alphaModFix amt="35000"/>
          </a:blip>
          <a:srcRect b="0" l="0" r="0" t="15732"/>
          <a:stretch/>
        </p:blipFill>
        <p:spPr>
          <a:xfrm>
            <a:off x="28650" y="-47692"/>
            <a:ext cx="9143987" cy="5143491"/>
          </a:xfrm>
          <a:prstGeom prst="rect">
            <a:avLst/>
          </a:prstGeom>
          <a:noFill/>
          <a:ln>
            <a:noFill/>
          </a:ln>
        </p:spPr>
      </p:pic>
      <p:pic>
        <p:nvPicPr>
          <p:cNvPr id="346" name="Google Shape;346;p34"/>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347" name="Google Shape;347;p34"/>
          <p:cNvSpPr/>
          <p:nvPr/>
        </p:nvSpPr>
        <p:spPr>
          <a:xfrm>
            <a:off x="1009703" y="252090"/>
            <a:ext cx="6810000" cy="9321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8" name="Google Shape;348;p34"/>
          <p:cNvSpPr/>
          <p:nvPr/>
        </p:nvSpPr>
        <p:spPr>
          <a:xfrm>
            <a:off x="247597" y="252090"/>
            <a:ext cx="6569400" cy="932100"/>
          </a:xfrm>
          <a:prstGeom prst="roundRect">
            <a:avLst>
              <a:gd fmla="val 10000" name="adj"/>
            </a:avLst>
          </a:prstGeom>
          <a:solidFill>
            <a:srgbClr val="4CC38C"/>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9" name="Google Shape;349;p34"/>
          <p:cNvSpPr/>
          <p:nvPr/>
        </p:nvSpPr>
        <p:spPr>
          <a:xfrm>
            <a:off x="1051315" y="252040"/>
            <a:ext cx="5675006" cy="932201"/>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lang="en" sz="1900">
                <a:solidFill>
                  <a:schemeClr val="lt1"/>
                </a:solidFill>
                <a:latin typeface="Calibri"/>
                <a:ea typeface="Calibri"/>
                <a:cs typeface="Calibri"/>
                <a:sym typeface="Calibri"/>
              </a:rPr>
              <a:t>Navigating the Basics</a:t>
            </a:r>
            <a:endParaRPr sz="1100"/>
          </a:p>
        </p:txBody>
      </p:sp>
      <p:sp>
        <p:nvSpPr>
          <p:cNvPr descr="Map compass" id="350" name="Google Shape;350;p34"/>
          <p:cNvSpPr/>
          <p:nvPr/>
        </p:nvSpPr>
        <p:spPr>
          <a:xfrm>
            <a:off x="501263" y="461835"/>
            <a:ext cx="512700" cy="512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51" name="Google Shape;351;p34"/>
          <p:cNvPicPr preferRelativeResize="0"/>
          <p:nvPr/>
        </p:nvPicPr>
        <p:blipFill>
          <a:blip r:embed="rId6">
            <a:alphaModFix/>
          </a:blip>
          <a:stretch>
            <a:fillRect/>
          </a:stretch>
        </p:blipFill>
        <p:spPr>
          <a:xfrm>
            <a:off x="3303824" y="577475"/>
            <a:ext cx="4148401" cy="4475325"/>
          </a:xfrm>
          <a:prstGeom prst="rect">
            <a:avLst/>
          </a:prstGeom>
          <a:noFill/>
          <a:ln>
            <a:noFill/>
          </a:ln>
        </p:spPr>
      </p:pic>
      <p:sp>
        <p:nvSpPr>
          <p:cNvPr id="352" name="Google Shape;352;p34"/>
          <p:cNvSpPr/>
          <p:nvPr/>
        </p:nvSpPr>
        <p:spPr>
          <a:xfrm>
            <a:off x="3753525" y="2953850"/>
            <a:ext cx="1432500" cy="162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3" name="Google Shape;353;p34"/>
          <p:cNvCxnSpPr/>
          <p:nvPr/>
        </p:nvCxnSpPr>
        <p:spPr>
          <a:xfrm>
            <a:off x="3629525" y="4080450"/>
            <a:ext cx="1092900" cy="4800"/>
          </a:xfrm>
          <a:prstGeom prst="straightConnector1">
            <a:avLst/>
          </a:prstGeom>
          <a:noFill/>
          <a:ln cap="flat" cmpd="sng" w="9525">
            <a:solidFill>
              <a:srgbClr val="FF0000"/>
            </a:solidFill>
            <a:prstDash val="solid"/>
            <a:round/>
            <a:headEnd len="med" w="med" type="none"/>
            <a:tailEnd len="med" w="med" type="none"/>
          </a:ln>
        </p:spPr>
      </p:cxnSp>
      <p:sp>
        <p:nvSpPr>
          <p:cNvPr id="354" name="Google Shape;354;p34"/>
          <p:cNvSpPr/>
          <p:nvPr/>
        </p:nvSpPr>
        <p:spPr>
          <a:xfrm>
            <a:off x="3457725" y="4557675"/>
            <a:ext cx="171900" cy="162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4"/>
          <p:cNvSpPr/>
          <p:nvPr/>
        </p:nvSpPr>
        <p:spPr>
          <a:xfrm>
            <a:off x="6263600" y="4848475"/>
            <a:ext cx="682800" cy="162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6" name="Google Shape;356;p34"/>
          <p:cNvPicPr preferRelativeResize="0"/>
          <p:nvPr/>
        </p:nvPicPr>
        <p:blipFill>
          <a:blip r:embed="rId7">
            <a:alphaModFix/>
          </a:blip>
          <a:stretch>
            <a:fillRect/>
          </a:stretch>
        </p:blipFill>
        <p:spPr>
          <a:xfrm>
            <a:off x="2450298" y="1321950"/>
            <a:ext cx="4407824" cy="29159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35"/>
          <p:cNvPicPr preferRelativeResize="0"/>
          <p:nvPr/>
        </p:nvPicPr>
        <p:blipFill rotWithShape="1">
          <a:blip r:embed="rId3">
            <a:alphaModFix amt="35000"/>
          </a:blip>
          <a:srcRect b="0" l="0" r="0" t="15732"/>
          <a:stretch/>
        </p:blipFill>
        <p:spPr>
          <a:xfrm>
            <a:off x="14" y="0"/>
            <a:ext cx="9143987" cy="5143491"/>
          </a:xfrm>
          <a:prstGeom prst="rect">
            <a:avLst/>
          </a:prstGeom>
          <a:noFill/>
          <a:ln>
            <a:noFill/>
          </a:ln>
        </p:spPr>
      </p:pic>
      <p:pic>
        <p:nvPicPr>
          <p:cNvPr id="363" name="Google Shape;363;p35"/>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364" name="Google Shape;364;p35"/>
          <p:cNvSpPr/>
          <p:nvPr/>
        </p:nvSpPr>
        <p:spPr>
          <a:xfrm>
            <a:off x="188227" y="218513"/>
            <a:ext cx="6638100" cy="932100"/>
          </a:xfrm>
          <a:prstGeom prst="roundRect">
            <a:avLst>
              <a:gd fmla="val 10000" name="adj"/>
            </a:avLst>
          </a:prstGeom>
          <a:solidFill>
            <a:srgbClr val="6FAB46"/>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5" name="Google Shape;365;p35"/>
          <p:cNvSpPr/>
          <p:nvPr/>
        </p:nvSpPr>
        <p:spPr>
          <a:xfrm>
            <a:off x="1264921" y="218513"/>
            <a:ext cx="5743106" cy="932201"/>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lang="en" sz="1900">
                <a:solidFill>
                  <a:schemeClr val="lt1"/>
                </a:solidFill>
                <a:latin typeface="Calibri"/>
                <a:ea typeface="Calibri"/>
                <a:cs typeface="Calibri"/>
                <a:sym typeface="Calibri"/>
              </a:rPr>
              <a:t>Logging Hours - Impact</a:t>
            </a:r>
            <a:endParaRPr sz="1100"/>
          </a:p>
        </p:txBody>
      </p:sp>
      <p:sp>
        <p:nvSpPr>
          <p:cNvPr descr="Clock" id="366" name="Google Shape;366;p35"/>
          <p:cNvSpPr/>
          <p:nvPr/>
        </p:nvSpPr>
        <p:spPr>
          <a:xfrm>
            <a:off x="470219" y="428258"/>
            <a:ext cx="512700" cy="512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67" name="Google Shape;367;p35"/>
          <p:cNvPicPr preferRelativeResize="0"/>
          <p:nvPr/>
        </p:nvPicPr>
        <p:blipFill>
          <a:blip r:embed="rId6">
            <a:alphaModFix/>
          </a:blip>
          <a:stretch>
            <a:fillRect/>
          </a:stretch>
        </p:blipFill>
        <p:spPr>
          <a:xfrm>
            <a:off x="1977973" y="1183575"/>
            <a:ext cx="5188076" cy="3911326"/>
          </a:xfrm>
          <a:prstGeom prst="rect">
            <a:avLst/>
          </a:prstGeom>
          <a:noFill/>
          <a:ln>
            <a:noFill/>
          </a:ln>
        </p:spPr>
      </p:pic>
      <p:sp>
        <p:nvSpPr>
          <p:cNvPr id="368" name="Google Shape;368;p35"/>
          <p:cNvSpPr/>
          <p:nvPr/>
        </p:nvSpPr>
        <p:spPr>
          <a:xfrm>
            <a:off x="5800925" y="2371600"/>
            <a:ext cx="1432500" cy="162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36"/>
          <p:cNvPicPr preferRelativeResize="0"/>
          <p:nvPr/>
        </p:nvPicPr>
        <p:blipFill rotWithShape="1">
          <a:blip r:embed="rId3">
            <a:alphaModFix amt="35000"/>
          </a:blip>
          <a:srcRect b="0" l="0" r="0" t="15732"/>
          <a:stretch/>
        </p:blipFill>
        <p:spPr>
          <a:xfrm>
            <a:off x="14" y="0"/>
            <a:ext cx="9143987" cy="5143491"/>
          </a:xfrm>
          <a:prstGeom prst="rect">
            <a:avLst/>
          </a:prstGeom>
          <a:noFill/>
          <a:ln>
            <a:noFill/>
          </a:ln>
        </p:spPr>
      </p:pic>
      <p:pic>
        <p:nvPicPr>
          <p:cNvPr id="375" name="Google Shape;375;p36"/>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376" name="Google Shape;376;p36"/>
          <p:cNvSpPr/>
          <p:nvPr/>
        </p:nvSpPr>
        <p:spPr>
          <a:xfrm>
            <a:off x="188227" y="218513"/>
            <a:ext cx="6638100" cy="932100"/>
          </a:xfrm>
          <a:prstGeom prst="roundRect">
            <a:avLst>
              <a:gd fmla="val 10000" name="adj"/>
            </a:avLst>
          </a:prstGeom>
          <a:solidFill>
            <a:srgbClr val="6FAB46"/>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7" name="Google Shape;377;p36"/>
          <p:cNvSpPr/>
          <p:nvPr/>
        </p:nvSpPr>
        <p:spPr>
          <a:xfrm>
            <a:off x="1264921" y="218513"/>
            <a:ext cx="5743106" cy="932201"/>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lang="en" sz="1900">
                <a:solidFill>
                  <a:schemeClr val="lt1"/>
                </a:solidFill>
                <a:latin typeface="Calibri"/>
                <a:ea typeface="Calibri"/>
                <a:cs typeface="Calibri"/>
                <a:sym typeface="Calibri"/>
              </a:rPr>
              <a:t>Logging Hours - Impact</a:t>
            </a:r>
            <a:endParaRPr sz="1100"/>
          </a:p>
        </p:txBody>
      </p:sp>
      <p:sp>
        <p:nvSpPr>
          <p:cNvPr descr="Clock" id="378" name="Google Shape;378;p36"/>
          <p:cNvSpPr/>
          <p:nvPr/>
        </p:nvSpPr>
        <p:spPr>
          <a:xfrm>
            <a:off x="470219" y="428258"/>
            <a:ext cx="512700" cy="512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79" name="Google Shape;379;p36"/>
          <p:cNvPicPr preferRelativeResize="0"/>
          <p:nvPr/>
        </p:nvPicPr>
        <p:blipFill>
          <a:blip r:embed="rId6">
            <a:alphaModFix/>
          </a:blip>
          <a:stretch>
            <a:fillRect/>
          </a:stretch>
        </p:blipFill>
        <p:spPr>
          <a:xfrm>
            <a:off x="2242275" y="1204275"/>
            <a:ext cx="4071025" cy="3939227"/>
          </a:xfrm>
          <a:prstGeom prst="rect">
            <a:avLst/>
          </a:prstGeom>
          <a:noFill/>
          <a:ln>
            <a:noFill/>
          </a:ln>
        </p:spPr>
      </p:pic>
      <p:sp>
        <p:nvSpPr>
          <p:cNvPr id="380" name="Google Shape;380;p36"/>
          <p:cNvSpPr/>
          <p:nvPr/>
        </p:nvSpPr>
        <p:spPr>
          <a:xfrm>
            <a:off x="2374175" y="3583500"/>
            <a:ext cx="421800" cy="162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6"/>
          <p:cNvSpPr/>
          <p:nvPr/>
        </p:nvSpPr>
        <p:spPr>
          <a:xfrm>
            <a:off x="2440650" y="4580600"/>
            <a:ext cx="663300" cy="162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6"/>
          <p:cNvSpPr/>
          <p:nvPr/>
        </p:nvSpPr>
        <p:spPr>
          <a:xfrm>
            <a:off x="4970700" y="1994575"/>
            <a:ext cx="663300" cy="162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37"/>
          <p:cNvPicPr preferRelativeResize="0"/>
          <p:nvPr/>
        </p:nvPicPr>
        <p:blipFill rotWithShape="1">
          <a:blip r:embed="rId3">
            <a:alphaModFix amt="35000"/>
          </a:blip>
          <a:srcRect b="0" l="0" r="0" t="15732"/>
          <a:stretch/>
        </p:blipFill>
        <p:spPr>
          <a:xfrm>
            <a:off x="14" y="0"/>
            <a:ext cx="9143987" cy="5143491"/>
          </a:xfrm>
          <a:prstGeom prst="rect">
            <a:avLst/>
          </a:prstGeom>
          <a:noFill/>
          <a:ln>
            <a:noFill/>
          </a:ln>
        </p:spPr>
      </p:pic>
      <p:pic>
        <p:nvPicPr>
          <p:cNvPr id="389" name="Google Shape;389;p37"/>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390" name="Google Shape;390;p37"/>
          <p:cNvSpPr/>
          <p:nvPr/>
        </p:nvSpPr>
        <p:spPr>
          <a:xfrm>
            <a:off x="188227" y="218513"/>
            <a:ext cx="6638100" cy="932100"/>
          </a:xfrm>
          <a:prstGeom prst="roundRect">
            <a:avLst>
              <a:gd fmla="val 10000" name="adj"/>
            </a:avLst>
          </a:prstGeom>
          <a:solidFill>
            <a:srgbClr val="6FAB46"/>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1" name="Google Shape;391;p37"/>
          <p:cNvSpPr/>
          <p:nvPr/>
        </p:nvSpPr>
        <p:spPr>
          <a:xfrm>
            <a:off x="1038721" y="218488"/>
            <a:ext cx="5743106" cy="932201"/>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lang="en" sz="1900">
                <a:solidFill>
                  <a:schemeClr val="lt1"/>
                </a:solidFill>
                <a:latin typeface="Calibri"/>
                <a:ea typeface="Calibri"/>
                <a:cs typeface="Calibri"/>
                <a:sym typeface="Calibri"/>
              </a:rPr>
              <a:t>Logging Hours/Impacts</a:t>
            </a:r>
            <a:endParaRPr sz="1100"/>
          </a:p>
        </p:txBody>
      </p:sp>
      <p:sp>
        <p:nvSpPr>
          <p:cNvPr descr="Clock" id="392" name="Google Shape;392;p37"/>
          <p:cNvSpPr/>
          <p:nvPr/>
        </p:nvSpPr>
        <p:spPr>
          <a:xfrm>
            <a:off x="470219" y="428258"/>
            <a:ext cx="512700" cy="512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93" name="Google Shape;393;p37"/>
          <p:cNvPicPr preferRelativeResize="0"/>
          <p:nvPr/>
        </p:nvPicPr>
        <p:blipFill>
          <a:blip r:embed="rId6">
            <a:alphaModFix/>
          </a:blip>
          <a:stretch>
            <a:fillRect/>
          </a:stretch>
        </p:blipFill>
        <p:spPr>
          <a:xfrm>
            <a:off x="3486050" y="565975"/>
            <a:ext cx="3750174" cy="4500174"/>
          </a:xfrm>
          <a:prstGeom prst="rect">
            <a:avLst/>
          </a:prstGeom>
          <a:noFill/>
          <a:ln>
            <a:noFill/>
          </a:ln>
        </p:spPr>
      </p:pic>
      <p:sp>
        <p:nvSpPr>
          <p:cNvPr id="394" name="Google Shape;394;p37"/>
          <p:cNvSpPr/>
          <p:nvPr/>
        </p:nvSpPr>
        <p:spPr>
          <a:xfrm>
            <a:off x="3649550" y="740825"/>
            <a:ext cx="1113000" cy="114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7"/>
          <p:cNvSpPr/>
          <p:nvPr/>
        </p:nvSpPr>
        <p:spPr>
          <a:xfrm>
            <a:off x="6550125" y="3128975"/>
            <a:ext cx="512700" cy="214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7"/>
          <p:cNvSpPr/>
          <p:nvPr/>
        </p:nvSpPr>
        <p:spPr>
          <a:xfrm>
            <a:off x="3564025" y="4829200"/>
            <a:ext cx="650700" cy="214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38"/>
          <p:cNvPicPr preferRelativeResize="0"/>
          <p:nvPr/>
        </p:nvPicPr>
        <p:blipFill rotWithShape="1">
          <a:blip r:embed="rId3">
            <a:alphaModFix amt="35000"/>
          </a:blip>
          <a:srcRect b="0" l="0" r="0" t="15732"/>
          <a:stretch/>
        </p:blipFill>
        <p:spPr>
          <a:xfrm>
            <a:off x="14" y="-3862"/>
            <a:ext cx="9143987" cy="5143491"/>
          </a:xfrm>
          <a:prstGeom prst="rect">
            <a:avLst/>
          </a:prstGeom>
          <a:noFill/>
          <a:ln>
            <a:noFill/>
          </a:ln>
        </p:spPr>
      </p:pic>
      <p:pic>
        <p:nvPicPr>
          <p:cNvPr id="403" name="Google Shape;403;p38"/>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404" name="Google Shape;404;p38"/>
          <p:cNvSpPr/>
          <p:nvPr/>
        </p:nvSpPr>
        <p:spPr>
          <a:xfrm>
            <a:off x="188227" y="218513"/>
            <a:ext cx="6638100" cy="932100"/>
          </a:xfrm>
          <a:prstGeom prst="roundRect">
            <a:avLst>
              <a:gd fmla="val 10000" name="adj"/>
            </a:avLst>
          </a:prstGeom>
          <a:solidFill>
            <a:srgbClr val="6FAB46"/>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5" name="Google Shape;405;p38"/>
          <p:cNvSpPr/>
          <p:nvPr/>
        </p:nvSpPr>
        <p:spPr>
          <a:xfrm>
            <a:off x="1264921" y="218513"/>
            <a:ext cx="5743106" cy="932201"/>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lang="en" sz="1900">
                <a:solidFill>
                  <a:schemeClr val="lt1"/>
                </a:solidFill>
                <a:latin typeface="Calibri"/>
                <a:ea typeface="Calibri"/>
                <a:cs typeface="Calibri"/>
                <a:sym typeface="Calibri"/>
              </a:rPr>
              <a:t>Next Steps – Check List</a:t>
            </a:r>
            <a:endParaRPr sz="1100"/>
          </a:p>
        </p:txBody>
      </p:sp>
      <p:sp>
        <p:nvSpPr>
          <p:cNvPr descr="Clock" id="406" name="Google Shape;406;p38"/>
          <p:cNvSpPr/>
          <p:nvPr/>
        </p:nvSpPr>
        <p:spPr>
          <a:xfrm>
            <a:off x="470219" y="428258"/>
            <a:ext cx="512700" cy="512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407" name="Google Shape;407;p38"/>
          <p:cNvGrpSpPr/>
          <p:nvPr/>
        </p:nvGrpSpPr>
        <p:grpSpPr>
          <a:xfrm>
            <a:off x="614255" y="1202069"/>
            <a:ext cx="6637950" cy="932201"/>
            <a:chOff x="819006" y="1602759"/>
            <a:chExt cx="8850600" cy="1242935"/>
          </a:xfrm>
        </p:grpSpPr>
        <p:sp>
          <p:nvSpPr>
            <p:cNvPr id="408" name="Google Shape;408;p38"/>
            <p:cNvSpPr/>
            <p:nvPr/>
          </p:nvSpPr>
          <p:spPr>
            <a:xfrm>
              <a:off x="819006" y="1765711"/>
              <a:ext cx="8850600" cy="917100"/>
            </a:xfrm>
            <a:prstGeom prst="roundRect">
              <a:avLst>
                <a:gd fmla="val 10000" name="adj"/>
              </a:avLst>
            </a:prstGeom>
            <a:solidFill>
              <a:srgbClr val="A8D08C"/>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09" name="Google Shape;409;p38"/>
            <p:cNvSpPr/>
            <p:nvPr/>
          </p:nvSpPr>
          <p:spPr>
            <a:xfrm>
              <a:off x="1310573" y="1602759"/>
              <a:ext cx="7649908" cy="1242935"/>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lang="en" sz="1900">
                  <a:solidFill>
                    <a:schemeClr val="lt1"/>
                  </a:solidFill>
                  <a:latin typeface="Calibri"/>
                  <a:ea typeface="Calibri"/>
                  <a:cs typeface="Calibri"/>
                  <a:sym typeface="Calibri"/>
                </a:rPr>
                <a:t>1.Create Give Pulse Account</a:t>
              </a:r>
              <a:endParaRPr sz="1900">
                <a:solidFill>
                  <a:schemeClr val="lt1"/>
                </a:solidFill>
                <a:latin typeface="Calibri"/>
                <a:ea typeface="Calibri"/>
                <a:cs typeface="Calibri"/>
                <a:sym typeface="Calibri"/>
              </a:endParaRPr>
            </a:p>
            <a:p>
              <a:pPr indent="-304800" lvl="0" marL="457200" marR="0" rtl="0" algn="l">
                <a:lnSpc>
                  <a:spcPct val="90000"/>
                </a:lnSpc>
                <a:spcBef>
                  <a:spcPts val="0"/>
                </a:spcBef>
                <a:spcAft>
                  <a:spcPts val="0"/>
                </a:spcAft>
                <a:buClr>
                  <a:schemeClr val="lt1"/>
                </a:buClr>
                <a:buSzPts val="1200"/>
                <a:buFont typeface="Calibri"/>
                <a:buChar char="●"/>
              </a:pPr>
              <a:r>
                <a:rPr lang="en" sz="1200">
                  <a:solidFill>
                    <a:schemeClr val="lt1"/>
                  </a:solidFill>
                  <a:latin typeface="Calibri"/>
                  <a:ea typeface="Calibri"/>
                  <a:cs typeface="Calibri"/>
                  <a:sym typeface="Calibri"/>
                </a:rPr>
                <a:t>Register for Leadership Academy 2021 Event</a:t>
              </a:r>
              <a:endParaRPr sz="1200">
                <a:solidFill>
                  <a:schemeClr val="lt1"/>
                </a:solidFill>
                <a:latin typeface="Calibri"/>
                <a:ea typeface="Calibri"/>
                <a:cs typeface="Calibri"/>
                <a:sym typeface="Calibri"/>
              </a:endParaRPr>
            </a:p>
          </p:txBody>
        </p:sp>
      </p:grpSp>
      <p:grpSp>
        <p:nvGrpSpPr>
          <p:cNvPr id="410" name="Google Shape;410;p38"/>
          <p:cNvGrpSpPr/>
          <p:nvPr/>
        </p:nvGrpSpPr>
        <p:grpSpPr>
          <a:xfrm>
            <a:off x="614253" y="2141245"/>
            <a:ext cx="6637950" cy="938057"/>
            <a:chOff x="819004" y="2854994"/>
            <a:chExt cx="8850600" cy="1250742"/>
          </a:xfrm>
        </p:grpSpPr>
        <p:sp>
          <p:nvSpPr>
            <p:cNvPr id="411" name="Google Shape;411;p38"/>
            <p:cNvSpPr/>
            <p:nvPr/>
          </p:nvSpPr>
          <p:spPr>
            <a:xfrm>
              <a:off x="819004" y="2854994"/>
              <a:ext cx="8850600" cy="1242900"/>
            </a:xfrm>
            <a:prstGeom prst="roundRect">
              <a:avLst>
                <a:gd fmla="val 10000" name="adj"/>
              </a:avLst>
            </a:prstGeom>
            <a:solidFill>
              <a:srgbClr val="87BF6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2" name="Google Shape;412;p38"/>
            <p:cNvSpPr/>
            <p:nvPr/>
          </p:nvSpPr>
          <p:spPr>
            <a:xfrm>
              <a:off x="1310573" y="2862801"/>
              <a:ext cx="7649908" cy="1242935"/>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None/>
              </a:pPr>
              <a:r>
                <a:rPr lang="en" sz="1900">
                  <a:solidFill>
                    <a:schemeClr val="lt1"/>
                  </a:solidFill>
                  <a:latin typeface="Calibri"/>
                  <a:ea typeface="Calibri"/>
                  <a:cs typeface="Calibri"/>
                  <a:sym typeface="Calibri"/>
                </a:rPr>
                <a:t>2. Brainstorm what service project you would like to do</a:t>
              </a:r>
              <a:endParaRPr sz="1900">
                <a:solidFill>
                  <a:schemeClr val="lt1"/>
                </a:solidFill>
                <a:latin typeface="Calibri"/>
                <a:ea typeface="Calibri"/>
                <a:cs typeface="Calibri"/>
                <a:sym typeface="Calibri"/>
              </a:endParaRPr>
            </a:p>
            <a:p>
              <a:pPr indent="-304800" lvl="0" marL="457200" marR="0" rtl="0" algn="l">
                <a:lnSpc>
                  <a:spcPct val="90000"/>
                </a:lnSpc>
                <a:spcBef>
                  <a:spcPts val="0"/>
                </a:spcBef>
                <a:spcAft>
                  <a:spcPts val="0"/>
                </a:spcAft>
                <a:buClr>
                  <a:schemeClr val="lt1"/>
                </a:buClr>
                <a:buSzPts val="1200"/>
                <a:buFont typeface="Calibri"/>
                <a:buChar char="●"/>
              </a:pPr>
              <a:r>
                <a:rPr lang="en" sz="1200">
                  <a:solidFill>
                    <a:schemeClr val="lt1"/>
                  </a:solidFill>
                  <a:latin typeface="Calibri"/>
                  <a:ea typeface="Calibri"/>
                  <a:cs typeface="Calibri"/>
                  <a:sym typeface="Calibri"/>
                </a:rPr>
                <a:t>Email Rose at </a:t>
              </a:r>
              <a:r>
                <a:rPr lang="en" sz="1200" u="sng">
                  <a:solidFill>
                    <a:schemeClr val="hlink"/>
                  </a:solidFill>
                  <a:latin typeface="Calibri"/>
                  <a:ea typeface="Calibri"/>
                  <a:cs typeface="Calibri"/>
                  <a:sym typeface="Calibri"/>
                  <a:hlinkClick r:id="rId6"/>
                </a:rPr>
                <a:t>rcalder@mwcc.mass.edu</a:t>
              </a:r>
              <a:r>
                <a:rPr lang="en" sz="1200">
                  <a:solidFill>
                    <a:schemeClr val="lt1"/>
                  </a:solidFill>
                  <a:latin typeface="Calibri"/>
                  <a:ea typeface="Calibri"/>
                  <a:cs typeface="Calibri"/>
                  <a:sym typeface="Calibri"/>
                </a:rPr>
                <a:t> with any questions/concerns/or site idea.</a:t>
              </a:r>
              <a:endParaRPr sz="1200">
                <a:solidFill>
                  <a:schemeClr val="lt1"/>
                </a:solidFill>
                <a:latin typeface="Calibri"/>
                <a:ea typeface="Calibri"/>
                <a:cs typeface="Calibri"/>
                <a:sym typeface="Calibri"/>
              </a:endParaRPr>
            </a:p>
          </p:txBody>
        </p:sp>
      </p:grpSp>
      <p:grpSp>
        <p:nvGrpSpPr>
          <p:cNvPr id="413" name="Google Shape;413;p38"/>
          <p:cNvGrpSpPr/>
          <p:nvPr/>
        </p:nvGrpSpPr>
        <p:grpSpPr>
          <a:xfrm>
            <a:off x="614255" y="3223841"/>
            <a:ext cx="6637950" cy="932201"/>
            <a:chOff x="819006" y="4298455"/>
            <a:chExt cx="8850600" cy="1242935"/>
          </a:xfrm>
        </p:grpSpPr>
        <p:sp>
          <p:nvSpPr>
            <p:cNvPr id="414" name="Google Shape;414;p38"/>
            <p:cNvSpPr/>
            <p:nvPr/>
          </p:nvSpPr>
          <p:spPr>
            <a:xfrm>
              <a:off x="819006" y="4298456"/>
              <a:ext cx="8850600" cy="1242900"/>
            </a:xfrm>
            <a:prstGeom prst="roundRect">
              <a:avLst>
                <a:gd fmla="val 10000" name="adj"/>
              </a:avLst>
            </a:prstGeom>
            <a:solidFill>
              <a:srgbClr val="A8D08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5" name="Google Shape;415;p38"/>
            <p:cNvSpPr/>
            <p:nvPr/>
          </p:nvSpPr>
          <p:spPr>
            <a:xfrm>
              <a:off x="1310573" y="4298455"/>
              <a:ext cx="7649908" cy="1242935"/>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None/>
              </a:pPr>
              <a:r>
                <a:rPr lang="en" sz="1900">
                  <a:solidFill>
                    <a:schemeClr val="lt1"/>
                  </a:solidFill>
                  <a:latin typeface="Calibri"/>
                  <a:ea typeface="Calibri"/>
                  <a:cs typeface="Calibri"/>
                  <a:sym typeface="Calibri"/>
                </a:rPr>
                <a:t>3. Receive DocHub email to fill out Liability Form</a:t>
              </a:r>
              <a:endParaRPr sz="1100"/>
            </a:p>
            <a:p>
              <a:pPr indent="-298450" lvl="0" marL="457200" marR="0" rtl="0" algn="l">
                <a:lnSpc>
                  <a:spcPct val="90000"/>
                </a:lnSpc>
                <a:spcBef>
                  <a:spcPts val="700"/>
                </a:spcBef>
                <a:spcAft>
                  <a:spcPts val="0"/>
                </a:spcAft>
                <a:buClr>
                  <a:schemeClr val="lt1"/>
                </a:buClr>
                <a:buSzPts val="1100"/>
                <a:buFont typeface="Calibri"/>
                <a:buChar char="●"/>
              </a:pPr>
              <a:r>
                <a:rPr lang="en" sz="1100">
                  <a:solidFill>
                    <a:schemeClr val="lt1"/>
                  </a:solidFill>
                  <a:latin typeface="Calibri"/>
                  <a:ea typeface="Calibri"/>
                  <a:cs typeface="Calibri"/>
                  <a:sym typeface="Calibri"/>
                </a:rPr>
                <a:t>Follow the instructions that DocHub lays out</a:t>
              </a:r>
              <a:endParaRPr sz="1100">
                <a:solidFill>
                  <a:schemeClr val="lt1"/>
                </a:solidFill>
                <a:latin typeface="Calibri"/>
                <a:ea typeface="Calibri"/>
                <a:cs typeface="Calibri"/>
                <a:sym typeface="Calibri"/>
              </a:endParaRPr>
            </a:p>
          </p:txBody>
        </p:sp>
      </p:grpSp>
      <p:grpSp>
        <p:nvGrpSpPr>
          <p:cNvPr id="416" name="Google Shape;416;p38"/>
          <p:cNvGrpSpPr/>
          <p:nvPr/>
        </p:nvGrpSpPr>
        <p:grpSpPr>
          <a:xfrm>
            <a:off x="614254" y="4233245"/>
            <a:ext cx="6637950" cy="932201"/>
            <a:chOff x="819005" y="5644326"/>
            <a:chExt cx="8850600" cy="1242935"/>
          </a:xfrm>
        </p:grpSpPr>
        <p:sp>
          <p:nvSpPr>
            <p:cNvPr id="417" name="Google Shape;417;p38"/>
            <p:cNvSpPr/>
            <p:nvPr/>
          </p:nvSpPr>
          <p:spPr>
            <a:xfrm>
              <a:off x="819005" y="5741918"/>
              <a:ext cx="8850600" cy="1060800"/>
            </a:xfrm>
            <a:prstGeom prst="roundRect">
              <a:avLst>
                <a:gd fmla="val 10000" name="adj"/>
              </a:avLst>
            </a:prstGeom>
            <a:solidFill>
              <a:srgbClr val="87BF6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8" name="Google Shape;418;p38"/>
            <p:cNvSpPr/>
            <p:nvPr/>
          </p:nvSpPr>
          <p:spPr>
            <a:xfrm>
              <a:off x="1310573" y="5644326"/>
              <a:ext cx="7649908" cy="1242935"/>
            </a:xfrm>
            <a:custGeom>
              <a:rect b="b" l="l" r="r" t="t"/>
              <a:pathLst>
                <a:path extrusionOk="0" h="1242935" w="9080009">
                  <a:moveTo>
                    <a:pt x="0" y="0"/>
                  </a:moveTo>
                  <a:lnTo>
                    <a:pt x="9080009" y="0"/>
                  </a:lnTo>
                  <a:lnTo>
                    <a:pt x="9080009" y="1242935"/>
                  </a:lnTo>
                  <a:lnTo>
                    <a:pt x="0" y="1242935"/>
                  </a:lnTo>
                  <a:lnTo>
                    <a:pt x="0" y="0"/>
                  </a:lnTo>
                  <a:close/>
                </a:path>
              </a:pathLst>
            </a:cu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None/>
              </a:pPr>
              <a:r>
                <a:rPr lang="en" sz="1900">
                  <a:solidFill>
                    <a:schemeClr val="lt1"/>
                  </a:solidFill>
                  <a:latin typeface="Calibri"/>
                  <a:ea typeface="Calibri"/>
                  <a:cs typeface="Calibri"/>
                  <a:sym typeface="Calibri"/>
                </a:rPr>
                <a:t>4. Inform Rose/Kathy of your project idea.</a:t>
              </a:r>
              <a:endParaRPr sz="1900">
                <a:solidFill>
                  <a:schemeClr val="lt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500"/>
                                        <p:tgtEl>
                                          <p:spTgt spid="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
                                        <p:tgtEl>
                                          <p:spTgt spid="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5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3" name="Shape 423"/>
        <p:cNvGrpSpPr/>
        <p:nvPr/>
      </p:nvGrpSpPr>
      <p:grpSpPr>
        <a:xfrm>
          <a:off x="0" y="0"/>
          <a:ext cx="0" cy="0"/>
          <a:chOff x="0" y="0"/>
          <a:chExt cx="0" cy="0"/>
        </a:xfrm>
      </p:grpSpPr>
      <p:pic>
        <p:nvPicPr>
          <p:cNvPr id="424" name="Google Shape;424;p39"/>
          <p:cNvPicPr preferRelativeResize="0"/>
          <p:nvPr/>
        </p:nvPicPr>
        <p:blipFill rotWithShape="1">
          <a:blip r:embed="rId3">
            <a:alphaModFix/>
          </a:blip>
          <a:srcRect b="0" l="0" r="0" t="15732"/>
          <a:stretch/>
        </p:blipFill>
        <p:spPr>
          <a:xfrm>
            <a:off x="-1" y="8"/>
            <a:ext cx="9143987" cy="5143491"/>
          </a:xfrm>
          <a:prstGeom prst="rect">
            <a:avLst/>
          </a:prstGeom>
          <a:noFill/>
          <a:ln>
            <a:noFill/>
          </a:ln>
        </p:spPr>
      </p:pic>
      <p:pic>
        <p:nvPicPr>
          <p:cNvPr id="425" name="Google Shape;425;p39"/>
          <p:cNvPicPr preferRelativeResize="0"/>
          <p:nvPr/>
        </p:nvPicPr>
        <p:blipFill rotWithShape="1">
          <a:blip r:embed="rId4">
            <a:alphaModFix/>
          </a:blip>
          <a:srcRect b="0" l="0" r="0" t="0"/>
          <a:stretch/>
        </p:blipFill>
        <p:spPr>
          <a:xfrm>
            <a:off x="7315904" y="0"/>
            <a:ext cx="1828097" cy="630936"/>
          </a:xfrm>
          <a:prstGeom prst="rect">
            <a:avLst/>
          </a:prstGeom>
          <a:noFill/>
          <a:ln>
            <a:noFill/>
          </a:ln>
        </p:spPr>
      </p:pic>
      <p:pic>
        <p:nvPicPr>
          <p:cNvPr id="426" name="Google Shape;426;p39"/>
          <p:cNvPicPr preferRelativeResize="0"/>
          <p:nvPr/>
        </p:nvPicPr>
        <p:blipFill rotWithShape="1">
          <a:blip r:embed="rId5">
            <a:alphaModFix/>
          </a:blip>
          <a:srcRect b="0" l="0" r="0" t="0"/>
          <a:stretch/>
        </p:blipFill>
        <p:spPr>
          <a:xfrm>
            <a:off x="4039307" y="3580906"/>
            <a:ext cx="1065368" cy="470957"/>
          </a:xfrm>
          <a:prstGeom prst="rect">
            <a:avLst/>
          </a:prstGeom>
          <a:noFill/>
          <a:ln>
            <a:noFill/>
          </a:ln>
        </p:spPr>
      </p:pic>
      <p:sp>
        <p:nvSpPr>
          <p:cNvPr id="427" name="Google Shape;427;p39"/>
          <p:cNvSpPr txBox="1"/>
          <p:nvPr/>
        </p:nvSpPr>
        <p:spPr>
          <a:xfrm>
            <a:off x="1218631" y="1515214"/>
            <a:ext cx="6706800" cy="1445400"/>
          </a:xfrm>
          <a:prstGeom prst="rect">
            <a:avLst/>
          </a:prstGeom>
          <a:noFill/>
          <a:ln>
            <a:noFill/>
          </a:ln>
        </p:spPr>
        <p:txBody>
          <a:bodyPr anchorCtr="0" anchor="t" bIns="34275" lIns="68575" spcFirstLastPara="1" rIns="68575" wrap="square" tIns="34275">
            <a:spAutoFit/>
          </a:bodyPr>
          <a:lstStyle/>
          <a:p>
            <a:pPr indent="-127000" lvl="0" marL="127000" marR="0" rtl="0" algn="ctr">
              <a:lnSpc>
                <a:spcPct val="80000"/>
              </a:lnSpc>
              <a:spcBef>
                <a:spcPts val="0"/>
              </a:spcBef>
              <a:spcAft>
                <a:spcPts val="0"/>
              </a:spcAft>
              <a:buClr>
                <a:srgbClr val="315570"/>
              </a:buClr>
              <a:buSzPts val="2300"/>
              <a:buFont typeface="Arial"/>
              <a:buNone/>
            </a:pPr>
            <a:r>
              <a:rPr b="0" i="0" lang="en" sz="3300" u="none" cap="none" strike="noStrike">
                <a:solidFill>
                  <a:srgbClr val="315570"/>
                </a:solidFill>
                <a:latin typeface="Century Gothic"/>
                <a:ea typeface="Century Gothic"/>
                <a:cs typeface="Century Gothic"/>
                <a:sym typeface="Century Gothic"/>
              </a:rPr>
              <a:t>Rose Calder</a:t>
            </a:r>
            <a:endParaRPr b="0" i="0" sz="2700" u="none" cap="none" strike="noStrike">
              <a:solidFill>
                <a:srgbClr val="000000"/>
              </a:solidFill>
              <a:latin typeface="Century Gothic"/>
              <a:ea typeface="Century Gothic"/>
              <a:cs typeface="Century Gothic"/>
              <a:sym typeface="Century Gothic"/>
            </a:endParaRPr>
          </a:p>
          <a:p>
            <a:pPr indent="-127000" lvl="0" marL="127000" marR="0" rtl="0" algn="ctr">
              <a:lnSpc>
                <a:spcPct val="80000"/>
              </a:lnSpc>
              <a:spcBef>
                <a:spcPts val="600"/>
              </a:spcBef>
              <a:spcAft>
                <a:spcPts val="0"/>
              </a:spcAft>
              <a:buClr>
                <a:srgbClr val="1B2F30"/>
              </a:buClr>
              <a:buSzPts val="1000"/>
              <a:buFont typeface="Arial"/>
              <a:buNone/>
            </a:pPr>
            <a:r>
              <a:rPr b="1" i="1" lang="en" sz="1500" u="none" cap="none" strike="noStrike">
                <a:solidFill>
                  <a:srgbClr val="1B2F30"/>
                </a:solidFill>
                <a:latin typeface="Century Gothic"/>
                <a:ea typeface="Century Gothic"/>
                <a:cs typeface="Century Gothic"/>
                <a:sym typeface="Century Gothic"/>
              </a:rPr>
              <a:t>Civic Engagement Coordinator,  </a:t>
            </a:r>
            <a:endParaRPr sz="1100"/>
          </a:p>
          <a:p>
            <a:pPr indent="-127000" lvl="0" marL="127000" marR="0" rtl="0" algn="ctr">
              <a:lnSpc>
                <a:spcPct val="80000"/>
              </a:lnSpc>
              <a:spcBef>
                <a:spcPts val="600"/>
              </a:spcBef>
              <a:spcAft>
                <a:spcPts val="0"/>
              </a:spcAft>
              <a:buClr>
                <a:srgbClr val="1B2F30"/>
              </a:buClr>
              <a:buSzPts val="1000"/>
              <a:buFont typeface="Arial"/>
              <a:buNone/>
            </a:pPr>
            <a:r>
              <a:rPr i="1" lang="en" sz="1500" u="none" cap="none" strike="noStrike">
                <a:solidFill>
                  <a:srgbClr val="1B2F30"/>
                </a:solidFill>
                <a:latin typeface="Century Gothic"/>
                <a:ea typeface="Century Gothic"/>
                <a:cs typeface="Century Gothic"/>
                <a:sym typeface="Century Gothic"/>
              </a:rPr>
              <a:t>Senator Stephen M. Brewer Center for Civic Learning and Community Engagement</a:t>
            </a:r>
            <a:endParaRPr i="0" sz="2700" u="none" cap="none" strike="noStrike">
              <a:solidFill>
                <a:srgbClr val="000000"/>
              </a:solidFill>
              <a:latin typeface="Century Gothic"/>
              <a:ea typeface="Century Gothic"/>
              <a:cs typeface="Century Gothic"/>
              <a:sym typeface="Century Gothic"/>
            </a:endParaRPr>
          </a:p>
          <a:p>
            <a:pPr indent="-127000" lvl="0" marL="127000" marR="0" rtl="0" algn="ctr">
              <a:lnSpc>
                <a:spcPct val="80000"/>
              </a:lnSpc>
              <a:spcBef>
                <a:spcPts val="600"/>
              </a:spcBef>
              <a:spcAft>
                <a:spcPts val="0"/>
              </a:spcAft>
              <a:buClr>
                <a:srgbClr val="1B2F30"/>
              </a:buClr>
              <a:buSzPts val="1000"/>
              <a:buFont typeface="Arial"/>
              <a:buNone/>
            </a:pPr>
            <a:r>
              <a:rPr b="0" i="0" lang="en" sz="1500" u="sng" cap="none" strike="noStrike">
                <a:solidFill>
                  <a:srgbClr val="1B2F30"/>
                </a:solidFill>
                <a:latin typeface="Century Gothic"/>
                <a:ea typeface="Century Gothic"/>
                <a:cs typeface="Century Gothic"/>
                <a:sym typeface="Century Gothic"/>
                <a:hlinkClick r:id="rId6">
                  <a:extLst>
                    <a:ext uri="{A12FA001-AC4F-418D-AE19-62706E023703}">
                      <ahyp:hlinkClr val="tx"/>
                    </a:ext>
                  </a:extLst>
                </a:hlinkClick>
              </a:rPr>
              <a:t>rcalder@mwcc.mass.edu</a:t>
            </a:r>
            <a:r>
              <a:rPr b="0" i="0" lang="en" sz="1500" u="none" cap="none" strike="noStrike">
                <a:solidFill>
                  <a:srgbClr val="1B2F30"/>
                </a:solidFill>
                <a:latin typeface="Century Gothic"/>
                <a:ea typeface="Century Gothic"/>
                <a:cs typeface="Century Gothic"/>
                <a:sym typeface="Century Gothic"/>
              </a:rPr>
              <a:t> </a:t>
            </a:r>
            <a:endParaRPr b="0" i="0" sz="2700" u="none" cap="none" strike="noStrike">
              <a:solidFill>
                <a:srgbClr val="000000"/>
              </a:solidFill>
              <a:latin typeface="Century Gothic"/>
              <a:ea typeface="Century Gothic"/>
              <a:cs typeface="Century Gothic"/>
              <a:sym typeface="Century Gothic"/>
            </a:endParaRPr>
          </a:p>
        </p:txBody>
      </p:sp>
      <p:pic>
        <p:nvPicPr>
          <p:cNvPr descr="GivePulse | Office of Civic and Community Engagement" id="428" name="Google Shape;428;p39"/>
          <p:cNvPicPr preferRelativeResize="0"/>
          <p:nvPr/>
        </p:nvPicPr>
        <p:blipFill rotWithShape="1">
          <a:blip r:embed="rId7">
            <a:alphaModFix/>
          </a:blip>
          <a:srcRect b="0" l="0" r="0" t="0"/>
          <a:stretch/>
        </p:blipFill>
        <p:spPr>
          <a:xfrm>
            <a:off x="5950366" y="4055885"/>
            <a:ext cx="3193633" cy="108761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6"/>
          <p:cNvPicPr preferRelativeResize="0"/>
          <p:nvPr/>
        </p:nvPicPr>
        <p:blipFill rotWithShape="1">
          <a:blip r:embed="rId3">
            <a:alphaModFix amt="35000"/>
          </a:blip>
          <a:srcRect b="0" l="0" r="0" t="15732"/>
          <a:stretch/>
        </p:blipFill>
        <p:spPr>
          <a:xfrm>
            <a:off x="0" y="8"/>
            <a:ext cx="9143987" cy="5143491"/>
          </a:xfrm>
          <a:prstGeom prst="rect">
            <a:avLst/>
          </a:prstGeom>
          <a:noFill/>
          <a:ln>
            <a:noFill/>
          </a:ln>
        </p:spPr>
      </p:pic>
      <p:pic>
        <p:nvPicPr>
          <p:cNvPr id="88" name="Google Shape;88;p16"/>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89" name="Google Shape;89;p16"/>
          <p:cNvSpPr/>
          <p:nvPr/>
        </p:nvSpPr>
        <p:spPr>
          <a:xfrm>
            <a:off x="250760" y="274720"/>
            <a:ext cx="6628200" cy="886800"/>
          </a:xfrm>
          <a:prstGeom prst="roundRect">
            <a:avLst>
              <a:gd fmla="val 10000" name="adj"/>
            </a:avLst>
          </a:prstGeom>
          <a:solidFill>
            <a:srgbClr val="599BD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descr="Megaphone" id="90" name="Google Shape;90;p16"/>
          <p:cNvSpPr/>
          <p:nvPr/>
        </p:nvSpPr>
        <p:spPr>
          <a:xfrm>
            <a:off x="431777" y="461836"/>
            <a:ext cx="512700" cy="512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91" name="Google Shape;91;p16"/>
          <p:cNvGrpSpPr/>
          <p:nvPr/>
        </p:nvGrpSpPr>
        <p:grpSpPr>
          <a:xfrm>
            <a:off x="1026874" y="273564"/>
            <a:ext cx="6102301" cy="934485"/>
            <a:chOff x="1435590" y="-2549"/>
            <a:chExt cx="9255727" cy="1245980"/>
          </a:xfrm>
        </p:grpSpPr>
        <p:sp>
          <p:nvSpPr>
            <p:cNvPr id="92" name="Google Shape;92;p16"/>
            <p:cNvSpPr/>
            <p:nvPr/>
          </p:nvSpPr>
          <p:spPr>
            <a:xfrm>
              <a:off x="1435590" y="531"/>
              <a:ext cx="9080100" cy="1242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 name="Google Shape;93;p16"/>
            <p:cNvSpPr txBox="1"/>
            <p:nvPr/>
          </p:nvSpPr>
          <p:spPr>
            <a:xfrm>
              <a:off x="1611217" y="-2549"/>
              <a:ext cx="9080100" cy="1242900"/>
            </a:xfrm>
            <a:prstGeom prst="rect">
              <a:avLst/>
            </a:pr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lang="en" sz="1900">
                  <a:solidFill>
                    <a:schemeClr val="lt1"/>
                  </a:solidFill>
                  <a:latin typeface="Calibri"/>
                  <a:ea typeface="Calibri"/>
                  <a:cs typeface="Calibri"/>
                  <a:sym typeface="Calibri"/>
                </a:rPr>
                <a:t>Community Engagement Opportunities</a:t>
              </a:r>
              <a:r>
                <a:rPr b="0" i="0" lang="en" sz="1900" u="none" cap="none" strike="noStrike">
                  <a:solidFill>
                    <a:schemeClr val="lt1"/>
                  </a:solidFill>
                  <a:latin typeface="Calibri"/>
                  <a:ea typeface="Calibri"/>
                  <a:cs typeface="Calibri"/>
                  <a:sym typeface="Calibri"/>
                </a:rPr>
                <a:t> </a:t>
              </a:r>
              <a:endParaRPr sz="1100"/>
            </a:p>
          </p:txBody>
        </p:sp>
      </p:grpSp>
      <p:sp>
        <p:nvSpPr>
          <p:cNvPr id="94" name="Google Shape;94;p16"/>
          <p:cNvSpPr txBox="1"/>
          <p:nvPr/>
        </p:nvSpPr>
        <p:spPr>
          <a:xfrm>
            <a:off x="431775" y="1396247"/>
            <a:ext cx="3133200" cy="476700"/>
          </a:xfrm>
          <a:prstGeom prst="rect">
            <a:avLst/>
          </a:prstGeom>
          <a:noFill/>
          <a:ln>
            <a:noFill/>
          </a:ln>
        </p:spPr>
        <p:txBody>
          <a:bodyPr anchorCtr="0" anchor="t" bIns="34275" lIns="68575" spcFirstLastPara="1" rIns="68575" wrap="square" tIns="34275">
            <a:noAutofit/>
          </a:bodyPr>
          <a:lstStyle/>
          <a:p>
            <a:pPr indent="0" lvl="0" marL="342900" marR="0" rtl="0" algn="l">
              <a:lnSpc>
                <a:spcPct val="90000"/>
              </a:lnSpc>
              <a:spcBef>
                <a:spcPts val="0"/>
              </a:spcBef>
              <a:spcAft>
                <a:spcPts val="0"/>
              </a:spcAft>
              <a:buNone/>
            </a:pPr>
            <a:r>
              <a:rPr lang="en" sz="2100">
                <a:solidFill>
                  <a:srgbClr val="323F4F"/>
                </a:solidFill>
                <a:latin typeface="Georgia"/>
                <a:ea typeface="Georgia"/>
                <a:cs typeface="Georgia"/>
                <a:sym typeface="Georgia"/>
              </a:rPr>
              <a:t>Why participate?</a:t>
            </a:r>
            <a:endParaRPr sz="1100"/>
          </a:p>
        </p:txBody>
      </p:sp>
      <p:sp>
        <p:nvSpPr>
          <p:cNvPr id="95" name="Google Shape;95;p16"/>
          <p:cNvSpPr txBox="1"/>
          <p:nvPr/>
        </p:nvSpPr>
        <p:spPr>
          <a:xfrm>
            <a:off x="944473" y="1850475"/>
            <a:ext cx="5859900" cy="2655000"/>
          </a:xfrm>
          <a:prstGeom prst="rect">
            <a:avLst/>
          </a:prstGeom>
          <a:noFill/>
          <a:ln>
            <a:noFill/>
          </a:ln>
        </p:spPr>
        <p:txBody>
          <a:bodyPr anchorCtr="0" anchor="t" bIns="34275" lIns="68575" spcFirstLastPara="1" rIns="68575" wrap="square" tIns="34275">
            <a:normAutofit/>
          </a:bodyPr>
          <a:lstStyle/>
          <a:p>
            <a:pPr indent="-177800" lvl="0" marL="177800" marR="0" rtl="0" algn="l">
              <a:lnSpc>
                <a:spcPct val="90000"/>
              </a:lnSpc>
              <a:spcBef>
                <a:spcPts val="800"/>
              </a:spcBef>
              <a:spcAft>
                <a:spcPts val="0"/>
              </a:spcAft>
              <a:buClr>
                <a:srgbClr val="323F4F"/>
              </a:buClr>
              <a:buSzPts val="1200"/>
              <a:buFont typeface="Arial"/>
              <a:buChar char="•"/>
            </a:pPr>
            <a:r>
              <a:rPr lang="en" sz="1200">
                <a:solidFill>
                  <a:srgbClr val="323F4F"/>
                </a:solidFill>
              </a:rPr>
              <a:t>Give back to community</a:t>
            </a:r>
            <a:endParaRPr sz="1200">
              <a:solidFill>
                <a:srgbClr val="323F4F"/>
              </a:solidFill>
            </a:endParaRPr>
          </a:p>
          <a:p>
            <a:pPr indent="-177800" lvl="0" marL="177800" marR="0" rtl="0" algn="l">
              <a:lnSpc>
                <a:spcPct val="90000"/>
              </a:lnSpc>
              <a:spcBef>
                <a:spcPts val="800"/>
              </a:spcBef>
              <a:spcAft>
                <a:spcPts val="0"/>
              </a:spcAft>
              <a:buClr>
                <a:srgbClr val="323F4F"/>
              </a:buClr>
              <a:buSzPts val="1200"/>
              <a:buChar char="•"/>
            </a:pPr>
            <a:r>
              <a:rPr lang="en" sz="1200">
                <a:solidFill>
                  <a:srgbClr val="323F4F"/>
                </a:solidFill>
              </a:rPr>
              <a:t>Learn about social issues populations face</a:t>
            </a:r>
            <a:endParaRPr sz="1200">
              <a:solidFill>
                <a:srgbClr val="323F4F"/>
              </a:solidFill>
            </a:endParaRPr>
          </a:p>
          <a:p>
            <a:pPr indent="-177800" lvl="0" marL="177800" marR="0" rtl="0" algn="l">
              <a:lnSpc>
                <a:spcPct val="90000"/>
              </a:lnSpc>
              <a:spcBef>
                <a:spcPts val="800"/>
              </a:spcBef>
              <a:spcAft>
                <a:spcPts val="0"/>
              </a:spcAft>
              <a:buClr>
                <a:srgbClr val="323F4F"/>
              </a:buClr>
              <a:buSzPts val="1200"/>
              <a:buChar char="•"/>
            </a:pPr>
            <a:r>
              <a:rPr lang="en" sz="1200">
                <a:solidFill>
                  <a:srgbClr val="323F4F"/>
                </a:solidFill>
              </a:rPr>
              <a:t>Gain experience and network</a:t>
            </a:r>
            <a:endParaRPr sz="1200">
              <a:solidFill>
                <a:srgbClr val="323F4F"/>
              </a:solidFill>
            </a:endParaRPr>
          </a:p>
          <a:p>
            <a:pPr indent="-177800" lvl="0" marL="177800" marR="0" rtl="0" algn="l">
              <a:lnSpc>
                <a:spcPct val="90000"/>
              </a:lnSpc>
              <a:spcBef>
                <a:spcPts val="800"/>
              </a:spcBef>
              <a:spcAft>
                <a:spcPts val="0"/>
              </a:spcAft>
              <a:buClr>
                <a:srgbClr val="323F4F"/>
              </a:buClr>
              <a:buSzPts val="1200"/>
              <a:buChar char="•"/>
            </a:pPr>
            <a:r>
              <a:rPr lang="en" sz="1200">
                <a:solidFill>
                  <a:srgbClr val="323F4F"/>
                </a:solidFill>
              </a:rPr>
              <a:t>Explore your passions!</a:t>
            </a:r>
            <a:endParaRPr sz="1200">
              <a:solidFill>
                <a:srgbClr val="323F4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7"/>
          <p:cNvPicPr preferRelativeResize="0"/>
          <p:nvPr/>
        </p:nvPicPr>
        <p:blipFill rotWithShape="1">
          <a:blip r:embed="rId3">
            <a:alphaModFix amt="35000"/>
          </a:blip>
          <a:srcRect b="0" l="0" r="0" t="15732"/>
          <a:stretch/>
        </p:blipFill>
        <p:spPr>
          <a:xfrm>
            <a:off x="13" y="-39217"/>
            <a:ext cx="9143987" cy="5143491"/>
          </a:xfrm>
          <a:prstGeom prst="rect">
            <a:avLst/>
          </a:prstGeom>
          <a:noFill/>
          <a:ln>
            <a:noFill/>
          </a:ln>
        </p:spPr>
      </p:pic>
      <p:pic>
        <p:nvPicPr>
          <p:cNvPr id="102" name="Google Shape;102;p17"/>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103" name="Google Shape;103;p17"/>
          <p:cNvSpPr/>
          <p:nvPr/>
        </p:nvSpPr>
        <p:spPr>
          <a:xfrm>
            <a:off x="250760" y="274720"/>
            <a:ext cx="6628200" cy="886800"/>
          </a:xfrm>
          <a:prstGeom prst="roundRect">
            <a:avLst>
              <a:gd fmla="val 10000" name="adj"/>
            </a:avLst>
          </a:prstGeom>
          <a:solidFill>
            <a:srgbClr val="599BD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descr="Megaphone" id="104" name="Google Shape;104;p17"/>
          <p:cNvSpPr/>
          <p:nvPr/>
        </p:nvSpPr>
        <p:spPr>
          <a:xfrm>
            <a:off x="431777" y="461836"/>
            <a:ext cx="512700" cy="512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105" name="Google Shape;105;p17"/>
          <p:cNvGrpSpPr/>
          <p:nvPr/>
        </p:nvGrpSpPr>
        <p:grpSpPr>
          <a:xfrm>
            <a:off x="1026874" y="273564"/>
            <a:ext cx="6102301" cy="934485"/>
            <a:chOff x="1435590" y="-2549"/>
            <a:chExt cx="9255727" cy="1245980"/>
          </a:xfrm>
        </p:grpSpPr>
        <p:sp>
          <p:nvSpPr>
            <p:cNvPr id="106" name="Google Shape;106;p17"/>
            <p:cNvSpPr/>
            <p:nvPr/>
          </p:nvSpPr>
          <p:spPr>
            <a:xfrm>
              <a:off x="1435590" y="531"/>
              <a:ext cx="9080100" cy="1242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 name="Google Shape;107;p17"/>
            <p:cNvSpPr txBox="1"/>
            <p:nvPr/>
          </p:nvSpPr>
          <p:spPr>
            <a:xfrm>
              <a:off x="1611217" y="-2549"/>
              <a:ext cx="9080100" cy="1242900"/>
            </a:xfrm>
            <a:prstGeom prst="rect">
              <a:avLst/>
            </a:pr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lang="en" sz="1900">
                  <a:solidFill>
                    <a:schemeClr val="lt1"/>
                  </a:solidFill>
                  <a:latin typeface="Calibri"/>
                  <a:ea typeface="Calibri"/>
                  <a:cs typeface="Calibri"/>
                  <a:sym typeface="Calibri"/>
                </a:rPr>
                <a:t>Community Engagement Opportunities</a:t>
              </a:r>
              <a:r>
                <a:rPr b="0" i="0" lang="en" sz="1900" u="none" cap="none" strike="noStrike">
                  <a:solidFill>
                    <a:schemeClr val="lt1"/>
                  </a:solidFill>
                  <a:latin typeface="Calibri"/>
                  <a:ea typeface="Calibri"/>
                  <a:cs typeface="Calibri"/>
                  <a:sym typeface="Calibri"/>
                </a:rPr>
                <a:t> </a:t>
              </a:r>
              <a:endParaRPr sz="1100"/>
            </a:p>
          </p:txBody>
        </p:sp>
      </p:grpSp>
      <p:sp>
        <p:nvSpPr>
          <p:cNvPr id="108" name="Google Shape;108;p17"/>
          <p:cNvSpPr txBox="1"/>
          <p:nvPr/>
        </p:nvSpPr>
        <p:spPr>
          <a:xfrm>
            <a:off x="431775" y="1396250"/>
            <a:ext cx="4961400" cy="476700"/>
          </a:xfrm>
          <a:prstGeom prst="rect">
            <a:avLst/>
          </a:prstGeom>
          <a:noFill/>
          <a:ln>
            <a:noFill/>
          </a:ln>
        </p:spPr>
        <p:txBody>
          <a:bodyPr anchorCtr="0" anchor="t" bIns="34275" lIns="68575" spcFirstLastPara="1" rIns="68575" wrap="square" tIns="34275">
            <a:noAutofit/>
          </a:bodyPr>
          <a:lstStyle/>
          <a:p>
            <a:pPr indent="0" lvl="0" marL="342900" marR="0" rtl="0" algn="l">
              <a:lnSpc>
                <a:spcPct val="90000"/>
              </a:lnSpc>
              <a:spcBef>
                <a:spcPts val="0"/>
              </a:spcBef>
              <a:spcAft>
                <a:spcPts val="0"/>
              </a:spcAft>
              <a:buNone/>
            </a:pPr>
            <a:r>
              <a:rPr lang="en" sz="2100">
                <a:solidFill>
                  <a:srgbClr val="323F4F"/>
                </a:solidFill>
                <a:latin typeface="Georgia"/>
                <a:ea typeface="Georgia"/>
                <a:cs typeface="Georgia"/>
                <a:sym typeface="Georgia"/>
              </a:rPr>
              <a:t>What do you like to do?</a:t>
            </a:r>
            <a:endParaRPr sz="1100"/>
          </a:p>
        </p:txBody>
      </p:sp>
      <p:sp>
        <p:nvSpPr>
          <p:cNvPr id="109" name="Google Shape;109;p17"/>
          <p:cNvSpPr txBox="1"/>
          <p:nvPr/>
        </p:nvSpPr>
        <p:spPr>
          <a:xfrm>
            <a:off x="974000" y="1967325"/>
            <a:ext cx="5904900" cy="1719300"/>
          </a:xfrm>
          <a:prstGeom prst="rect">
            <a:avLst/>
          </a:prstGeom>
          <a:noFill/>
          <a:ln>
            <a:noFill/>
          </a:ln>
        </p:spPr>
        <p:txBody>
          <a:bodyPr anchorCtr="0" anchor="t" bIns="34275" lIns="68575" spcFirstLastPara="1" rIns="68575" wrap="square" tIns="34275">
            <a:normAutofit fontScale="25000" lnSpcReduction="20000"/>
          </a:bodyPr>
          <a:lstStyle/>
          <a:p>
            <a:pPr indent="0" lvl="0" marL="0" marR="0" rtl="0" algn="l">
              <a:lnSpc>
                <a:spcPct val="90000"/>
              </a:lnSpc>
              <a:spcBef>
                <a:spcPts val="800"/>
              </a:spcBef>
              <a:spcAft>
                <a:spcPts val="0"/>
              </a:spcAft>
              <a:buNone/>
            </a:pPr>
            <a:r>
              <a:rPr lang="en" sz="6000">
                <a:solidFill>
                  <a:srgbClr val="323F4F"/>
                </a:solidFill>
              </a:rPr>
              <a:t>What are your hobbies/passions?</a:t>
            </a:r>
            <a:endParaRPr sz="6000">
              <a:solidFill>
                <a:srgbClr val="323F4F"/>
              </a:solidFill>
            </a:endParaRPr>
          </a:p>
          <a:p>
            <a:pPr indent="0" lvl="0" marL="342900" marR="0" rtl="0" algn="l">
              <a:lnSpc>
                <a:spcPct val="90000"/>
              </a:lnSpc>
              <a:spcBef>
                <a:spcPts val="800"/>
              </a:spcBef>
              <a:spcAft>
                <a:spcPts val="0"/>
              </a:spcAft>
              <a:buNone/>
            </a:pPr>
            <a:r>
              <a:t/>
            </a:r>
            <a:endParaRPr sz="6000">
              <a:solidFill>
                <a:srgbClr val="323F4F"/>
              </a:solidFill>
            </a:endParaRPr>
          </a:p>
          <a:p>
            <a:pPr indent="0" lvl="0" marL="0" marR="0" rtl="0" algn="l">
              <a:lnSpc>
                <a:spcPct val="90000"/>
              </a:lnSpc>
              <a:spcBef>
                <a:spcPts val="800"/>
              </a:spcBef>
              <a:spcAft>
                <a:spcPts val="0"/>
              </a:spcAft>
              <a:buNone/>
            </a:pPr>
            <a:r>
              <a:rPr lang="en" sz="6000">
                <a:solidFill>
                  <a:srgbClr val="323F4F"/>
                </a:solidFill>
              </a:rPr>
              <a:t>What do you see yourself doing as a career?</a:t>
            </a:r>
            <a:endParaRPr sz="6000">
              <a:solidFill>
                <a:srgbClr val="323F4F"/>
              </a:solidFill>
            </a:endParaRPr>
          </a:p>
          <a:p>
            <a:pPr indent="0" lvl="0" marL="342900" marR="0" rtl="0" algn="l">
              <a:lnSpc>
                <a:spcPct val="90000"/>
              </a:lnSpc>
              <a:spcBef>
                <a:spcPts val="800"/>
              </a:spcBef>
              <a:spcAft>
                <a:spcPts val="0"/>
              </a:spcAft>
              <a:buNone/>
            </a:pPr>
            <a:r>
              <a:t/>
            </a:r>
            <a:endParaRPr sz="6000">
              <a:solidFill>
                <a:srgbClr val="323F4F"/>
              </a:solidFill>
            </a:endParaRPr>
          </a:p>
          <a:p>
            <a:pPr indent="0" lvl="0" marL="0" marR="0" rtl="0" algn="l">
              <a:lnSpc>
                <a:spcPct val="90000"/>
              </a:lnSpc>
              <a:spcBef>
                <a:spcPts val="800"/>
              </a:spcBef>
              <a:spcAft>
                <a:spcPts val="0"/>
              </a:spcAft>
              <a:buNone/>
            </a:pPr>
            <a:r>
              <a:rPr lang="en" sz="6000">
                <a:solidFill>
                  <a:srgbClr val="323F4F"/>
                </a:solidFill>
              </a:rPr>
              <a:t>What engagement work have you done before?</a:t>
            </a:r>
            <a:endParaRPr sz="6000">
              <a:solidFill>
                <a:srgbClr val="323F4F"/>
              </a:solidFill>
            </a:endParaRPr>
          </a:p>
          <a:p>
            <a:pPr indent="0" lvl="0" marL="342900" marR="0" rtl="0" algn="l">
              <a:lnSpc>
                <a:spcPct val="90000"/>
              </a:lnSpc>
              <a:spcBef>
                <a:spcPts val="800"/>
              </a:spcBef>
              <a:spcAft>
                <a:spcPts val="0"/>
              </a:spcAft>
              <a:buNone/>
            </a:pPr>
            <a:r>
              <a:t/>
            </a:r>
            <a:endParaRPr sz="6000">
              <a:solidFill>
                <a:srgbClr val="323F4F"/>
              </a:solidFill>
            </a:endParaRPr>
          </a:p>
          <a:p>
            <a:pPr indent="0" lvl="0" marL="0" marR="0" rtl="0" algn="l">
              <a:lnSpc>
                <a:spcPct val="90000"/>
              </a:lnSpc>
              <a:spcBef>
                <a:spcPts val="800"/>
              </a:spcBef>
              <a:spcAft>
                <a:spcPts val="0"/>
              </a:spcAft>
              <a:buNone/>
            </a:pPr>
            <a:r>
              <a:rPr lang="en" sz="6000">
                <a:solidFill>
                  <a:srgbClr val="323F4F"/>
                </a:solidFill>
              </a:rPr>
              <a:t>What are you </a:t>
            </a:r>
            <a:r>
              <a:rPr lang="en" sz="6000">
                <a:solidFill>
                  <a:srgbClr val="323F4F"/>
                </a:solidFill>
              </a:rPr>
              <a:t>interested</a:t>
            </a:r>
            <a:r>
              <a:rPr lang="en" sz="6000">
                <a:solidFill>
                  <a:srgbClr val="323F4F"/>
                </a:solidFill>
              </a:rPr>
              <a:t> in learning?</a:t>
            </a:r>
            <a:endParaRPr sz="6000">
              <a:solidFill>
                <a:srgbClr val="323F4F"/>
              </a:solidFill>
            </a:endParaRPr>
          </a:p>
          <a:p>
            <a:pPr indent="0" lvl="0" marL="0" marR="0" rtl="0" algn="l">
              <a:lnSpc>
                <a:spcPct val="90000"/>
              </a:lnSpc>
              <a:spcBef>
                <a:spcPts val="800"/>
              </a:spcBef>
              <a:spcAft>
                <a:spcPts val="0"/>
              </a:spcAft>
              <a:buNone/>
            </a:pPr>
            <a:r>
              <a:t/>
            </a:r>
            <a:endParaRPr sz="1200">
              <a:solidFill>
                <a:srgbClr val="323F4F"/>
              </a:solidFill>
            </a:endParaRPr>
          </a:p>
          <a:p>
            <a:pPr indent="0" lvl="0" marL="0" marR="0" rtl="0" algn="l">
              <a:lnSpc>
                <a:spcPct val="90000"/>
              </a:lnSpc>
              <a:spcBef>
                <a:spcPts val="800"/>
              </a:spcBef>
              <a:spcAft>
                <a:spcPts val="0"/>
              </a:spcAft>
              <a:buNone/>
            </a:pPr>
            <a:r>
              <a:t/>
            </a:r>
            <a:endParaRPr sz="1200">
              <a:solidFill>
                <a:srgbClr val="323F4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0" st="0"/>
                                            </p:txEl>
                                          </p:spTgt>
                                        </p:tgtEl>
                                        <p:attrNameLst>
                                          <p:attrName>style.visibility</p:attrName>
                                        </p:attrNameLst>
                                      </p:cBhvr>
                                      <p:to>
                                        <p:strVal val="visible"/>
                                      </p:to>
                                    </p:set>
                                    <p:animEffect filter="fade" transition="in">
                                      <p:cBhvr>
                                        <p:cTn dur="1000"/>
                                        <p:tgtEl>
                                          <p:spTgt spid="1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1" st="1"/>
                                            </p:txEl>
                                          </p:spTgt>
                                        </p:tgtEl>
                                        <p:attrNameLst>
                                          <p:attrName>style.visibility</p:attrName>
                                        </p:attrNameLst>
                                      </p:cBhvr>
                                      <p:to>
                                        <p:strVal val="visible"/>
                                      </p:to>
                                    </p:set>
                                    <p:animEffect filter="fade" transition="in">
                                      <p:cBhvr>
                                        <p:cTn dur="1000"/>
                                        <p:tgtEl>
                                          <p:spTgt spid="1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2" st="2"/>
                                            </p:txEl>
                                          </p:spTgt>
                                        </p:tgtEl>
                                        <p:attrNameLst>
                                          <p:attrName>style.visibility</p:attrName>
                                        </p:attrNameLst>
                                      </p:cBhvr>
                                      <p:to>
                                        <p:strVal val="visible"/>
                                      </p:to>
                                    </p:set>
                                    <p:animEffect filter="fade" transition="in">
                                      <p:cBhvr>
                                        <p:cTn dur="1000"/>
                                        <p:tgtEl>
                                          <p:spTgt spid="1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3" st="3"/>
                                            </p:txEl>
                                          </p:spTgt>
                                        </p:tgtEl>
                                        <p:attrNameLst>
                                          <p:attrName>style.visibility</p:attrName>
                                        </p:attrNameLst>
                                      </p:cBhvr>
                                      <p:to>
                                        <p:strVal val="visible"/>
                                      </p:to>
                                    </p:set>
                                    <p:animEffect filter="fade" transition="in">
                                      <p:cBhvr>
                                        <p:cTn dur="1000"/>
                                        <p:tgtEl>
                                          <p:spTgt spid="10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4" st="4"/>
                                            </p:txEl>
                                          </p:spTgt>
                                        </p:tgtEl>
                                        <p:attrNameLst>
                                          <p:attrName>style.visibility</p:attrName>
                                        </p:attrNameLst>
                                      </p:cBhvr>
                                      <p:to>
                                        <p:strVal val="visible"/>
                                      </p:to>
                                    </p:set>
                                    <p:animEffect filter="fade" transition="in">
                                      <p:cBhvr>
                                        <p:cTn dur="1000"/>
                                        <p:tgtEl>
                                          <p:spTgt spid="10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5" st="5"/>
                                            </p:txEl>
                                          </p:spTgt>
                                        </p:tgtEl>
                                        <p:attrNameLst>
                                          <p:attrName>style.visibility</p:attrName>
                                        </p:attrNameLst>
                                      </p:cBhvr>
                                      <p:to>
                                        <p:strVal val="visible"/>
                                      </p:to>
                                    </p:set>
                                    <p:animEffect filter="fade" transition="in">
                                      <p:cBhvr>
                                        <p:cTn dur="1000"/>
                                        <p:tgtEl>
                                          <p:spTgt spid="10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6" st="6"/>
                                            </p:txEl>
                                          </p:spTgt>
                                        </p:tgtEl>
                                        <p:attrNameLst>
                                          <p:attrName>style.visibility</p:attrName>
                                        </p:attrNameLst>
                                      </p:cBhvr>
                                      <p:to>
                                        <p:strVal val="visible"/>
                                      </p:to>
                                    </p:set>
                                    <p:animEffect filter="fade" transition="in">
                                      <p:cBhvr>
                                        <p:cTn dur="1000"/>
                                        <p:tgtEl>
                                          <p:spTgt spid="10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7" st="7"/>
                                            </p:txEl>
                                          </p:spTgt>
                                        </p:tgtEl>
                                        <p:attrNameLst>
                                          <p:attrName>style.visibility</p:attrName>
                                        </p:attrNameLst>
                                      </p:cBhvr>
                                      <p:to>
                                        <p:strVal val="visible"/>
                                      </p:to>
                                    </p:set>
                                    <p:animEffect filter="fade" transition="in">
                                      <p:cBhvr>
                                        <p:cTn dur="1000"/>
                                        <p:tgtEl>
                                          <p:spTgt spid="109">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8" st="8"/>
                                            </p:txEl>
                                          </p:spTgt>
                                        </p:tgtEl>
                                        <p:attrNameLst>
                                          <p:attrName>style.visibility</p:attrName>
                                        </p:attrNameLst>
                                      </p:cBhvr>
                                      <p:to>
                                        <p:strVal val="visible"/>
                                      </p:to>
                                    </p:set>
                                    <p:animEffect filter="fade" transition="in">
                                      <p:cBhvr>
                                        <p:cTn dur="1000"/>
                                        <p:tgtEl>
                                          <p:spTgt spid="109">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8"/>
          <p:cNvPicPr preferRelativeResize="0"/>
          <p:nvPr/>
        </p:nvPicPr>
        <p:blipFill rotWithShape="1">
          <a:blip r:embed="rId3">
            <a:alphaModFix amt="35000"/>
          </a:blip>
          <a:srcRect b="0" l="0" r="0" t="15732"/>
          <a:stretch/>
        </p:blipFill>
        <p:spPr>
          <a:xfrm>
            <a:off x="13" y="-39217"/>
            <a:ext cx="9143987" cy="5143491"/>
          </a:xfrm>
          <a:prstGeom prst="rect">
            <a:avLst/>
          </a:prstGeom>
          <a:noFill/>
          <a:ln>
            <a:noFill/>
          </a:ln>
        </p:spPr>
      </p:pic>
      <p:pic>
        <p:nvPicPr>
          <p:cNvPr id="116" name="Google Shape;116;p18"/>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117" name="Google Shape;117;p18"/>
          <p:cNvSpPr/>
          <p:nvPr/>
        </p:nvSpPr>
        <p:spPr>
          <a:xfrm>
            <a:off x="250760" y="274720"/>
            <a:ext cx="6628200" cy="886800"/>
          </a:xfrm>
          <a:prstGeom prst="roundRect">
            <a:avLst>
              <a:gd fmla="val 10000" name="adj"/>
            </a:avLst>
          </a:prstGeom>
          <a:solidFill>
            <a:srgbClr val="599BD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descr="Megaphone" id="118" name="Google Shape;118;p18"/>
          <p:cNvSpPr/>
          <p:nvPr/>
        </p:nvSpPr>
        <p:spPr>
          <a:xfrm>
            <a:off x="431777" y="461836"/>
            <a:ext cx="512700" cy="512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119" name="Google Shape;119;p18"/>
          <p:cNvGrpSpPr/>
          <p:nvPr/>
        </p:nvGrpSpPr>
        <p:grpSpPr>
          <a:xfrm>
            <a:off x="1026874" y="273564"/>
            <a:ext cx="6102301" cy="934485"/>
            <a:chOff x="1435590" y="-2549"/>
            <a:chExt cx="9255727" cy="1245980"/>
          </a:xfrm>
        </p:grpSpPr>
        <p:sp>
          <p:nvSpPr>
            <p:cNvPr id="120" name="Google Shape;120;p18"/>
            <p:cNvSpPr/>
            <p:nvPr/>
          </p:nvSpPr>
          <p:spPr>
            <a:xfrm>
              <a:off x="1435590" y="531"/>
              <a:ext cx="9080100" cy="1242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1" name="Google Shape;121;p18"/>
            <p:cNvSpPr txBox="1"/>
            <p:nvPr/>
          </p:nvSpPr>
          <p:spPr>
            <a:xfrm>
              <a:off x="1611217" y="-2549"/>
              <a:ext cx="9080100" cy="1242900"/>
            </a:xfrm>
            <a:prstGeom prst="rect">
              <a:avLst/>
            </a:pr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lang="en" sz="1900">
                  <a:solidFill>
                    <a:schemeClr val="lt1"/>
                  </a:solidFill>
                  <a:latin typeface="Calibri"/>
                  <a:ea typeface="Calibri"/>
                  <a:cs typeface="Calibri"/>
                  <a:sym typeface="Calibri"/>
                </a:rPr>
                <a:t>Community Engagement Opportunities</a:t>
              </a:r>
              <a:r>
                <a:rPr b="0" i="0" lang="en" sz="1900" u="none" cap="none" strike="noStrike">
                  <a:solidFill>
                    <a:schemeClr val="lt1"/>
                  </a:solidFill>
                  <a:latin typeface="Calibri"/>
                  <a:ea typeface="Calibri"/>
                  <a:cs typeface="Calibri"/>
                  <a:sym typeface="Calibri"/>
                </a:rPr>
                <a:t> </a:t>
              </a:r>
              <a:endParaRPr sz="1100"/>
            </a:p>
          </p:txBody>
        </p:sp>
      </p:grpSp>
      <p:sp>
        <p:nvSpPr>
          <p:cNvPr id="122" name="Google Shape;122;p18"/>
          <p:cNvSpPr txBox="1"/>
          <p:nvPr/>
        </p:nvSpPr>
        <p:spPr>
          <a:xfrm>
            <a:off x="431775" y="1410600"/>
            <a:ext cx="4961400" cy="476700"/>
          </a:xfrm>
          <a:prstGeom prst="rect">
            <a:avLst/>
          </a:prstGeom>
          <a:noFill/>
          <a:ln>
            <a:noFill/>
          </a:ln>
        </p:spPr>
        <p:txBody>
          <a:bodyPr anchorCtr="0" anchor="t" bIns="34275" lIns="68575" spcFirstLastPara="1" rIns="68575" wrap="square" tIns="34275">
            <a:noAutofit/>
          </a:bodyPr>
          <a:lstStyle/>
          <a:p>
            <a:pPr indent="0" lvl="0" marL="342900" marR="0" rtl="0" algn="l">
              <a:lnSpc>
                <a:spcPct val="90000"/>
              </a:lnSpc>
              <a:spcBef>
                <a:spcPts val="0"/>
              </a:spcBef>
              <a:spcAft>
                <a:spcPts val="0"/>
              </a:spcAft>
              <a:buNone/>
            </a:pPr>
            <a:r>
              <a:rPr lang="en" sz="2100">
                <a:solidFill>
                  <a:srgbClr val="323F4F"/>
                </a:solidFill>
                <a:latin typeface="Georgia"/>
                <a:ea typeface="Georgia"/>
                <a:cs typeface="Georgia"/>
                <a:sym typeface="Georgia"/>
              </a:rPr>
              <a:t>Connection to Social Issue</a:t>
            </a:r>
            <a:endParaRPr sz="1100"/>
          </a:p>
        </p:txBody>
      </p:sp>
      <p:sp>
        <p:nvSpPr>
          <p:cNvPr id="123" name="Google Shape;123;p18"/>
          <p:cNvSpPr txBox="1"/>
          <p:nvPr/>
        </p:nvSpPr>
        <p:spPr>
          <a:xfrm>
            <a:off x="944475" y="1887300"/>
            <a:ext cx="5882400" cy="1494000"/>
          </a:xfrm>
          <a:prstGeom prst="rect">
            <a:avLst/>
          </a:prstGeom>
          <a:noFill/>
          <a:ln>
            <a:noFill/>
          </a:ln>
        </p:spPr>
        <p:txBody>
          <a:bodyPr anchorCtr="0" anchor="t" bIns="34275" lIns="68575" spcFirstLastPara="1" rIns="68575" wrap="square" tIns="34275">
            <a:normAutofit fontScale="40000" lnSpcReduction="20000"/>
          </a:bodyPr>
          <a:lstStyle/>
          <a:p>
            <a:pPr indent="0" lvl="0" marL="0" marR="0" rtl="0" algn="l">
              <a:lnSpc>
                <a:spcPct val="90000"/>
              </a:lnSpc>
              <a:spcBef>
                <a:spcPts val="800"/>
              </a:spcBef>
              <a:spcAft>
                <a:spcPts val="0"/>
              </a:spcAft>
              <a:buNone/>
            </a:pPr>
            <a:r>
              <a:rPr lang="en" sz="3700">
                <a:solidFill>
                  <a:srgbClr val="323F4F"/>
                </a:solidFill>
              </a:rPr>
              <a:t>Think about a social issue your community faces. (i.e. poverty, healthcare, etc.)</a:t>
            </a:r>
            <a:endParaRPr sz="3700">
              <a:solidFill>
                <a:srgbClr val="323F4F"/>
              </a:solidFill>
            </a:endParaRPr>
          </a:p>
          <a:p>
            <a:pPr indent="0" lvl="0" marL="0" marR="0" rtl="0" algn="l">
              <a:lnSpc>
                <a:spcPct val="90000"/>
              </a:lnSpc>
              <a:spcBef>
                <a:spcPts val="800"/>
              </a:spcBef>
              <a:spcAft>
                <a:spcPts val="0"/>
              </a:spcAft>
              <a:buNone/>
            </a:pPr>
            <a:r>
              <a:t/>
            </a:r>
            <a:endParaRPr sz="3700">
              <a:solidFill>
                <a:srgbClr val="323F4F"/>
              </a:solidFill>
            </a:endParaRPr>
          </a:p>
          <a:p>
            <a:pPr indent="0" lvl="0" marL="0" marR="0" rtl="0" algn="l">
              <a:lnSpc>
                <a:spcPct val="90000"/>
              </a:lnSpc>
              <a:spcBef>
                <a:spcPts val="800"/>
              </a:spcBef>
              <a:spcAft>
                <a:spcPts val="0"/>
              </a:spcAft>
              <a:buNone/>
            </a:pPr>
            <a:r>
              <a:rPr lang="en" sz="3700">
                <a:solidFill>
                  <a:srgbClr val="323F4F"/>
                </a:solidFill>
              </a:rPr>
              <a:t>What social issue comes to mind or one that you are passionate about? </a:t>
            </a:r>
            <a:endParaRPr sz="3700">
              <a:solidFill>
                <a:srgbClr val="323F4F"/>
              </a:solidFill>
            </a:endParaRPr>
          </a:p>
          <a:p>
            <a:pPr indent="0" lvl="0" marL="0" marR="0" rtl="0" algn="l">
              <a:lnSpc>
                <a:spcPct val="90000"/>
              </a:lnSpc>
              <a:spcBef>
                <a:spcPts val="800"/>
              </a:spcBef>
              <a:spcAft>
                <a:spcPts val="0"/>
              </a:spcAft>
              <a:buNone/>
            </a:pPr>
            <a:r>
              <a:t/>
            </a:r>
            <a:endParaRPr sz="1200">
              <a:solidFill>
                <a:srgbClr val="323F4F"/>
              </a:solidFill>
            </a:endParaRPr>
          </a:p>
          <a:p>
            <a:pPr indent="0" lvl="0" marL="0" marR="0" rtl="0" algn="l">
              <a:lnSpc>
                <a:spcPct val="90000"/>
              </a:lnSpc>
              <a:spcBef>
                <a:spcPts val="800"/>
              </a:spcBef>
              <a:spcAft>
                <a:spcPts val="0"/>
              </a:spcAft>
              <a:buNone/>
            </a:pPr>
            <a:r>
              <a:t/>
            </a:r>
            <a:endParaRPr sz="1200">
              <a:solidFill>
                <a:srgbClr val="323F4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19"/>
          <p:cNvPicPr preferRelativeResize="0"/>
          <p:nvPr/>
        </p:nvPicPr>
        <p:blipFill rotWithShape="1">
          <a:blip r:embed="rId3">
            <a:alphaModFix amt="35000"/>
          </a:blip>
          <a:srcRect b="0" l="0" r="0" t="15732"/>
          <a:stretch/>
        </p:blipFill>
        <p:spPr>
          <a:xfrm>
            <a:off x="13" y="-39217"/>
            <a:ext cx="9143987" cy="5143491"/>
          </a:xfrm>
          <a:prstGeom prst="rect">
            <a:avLst/>
          </a:prstGeom>
          <a:noFill/>
          <a:ln>
            <a:noFill/>
          </a:ln>
        </p:spPr>
      </p:pic>
      <p:pic>
        <p:nvPicPr>
          <p:cNvPr id="130" name="Google Shape;130;p19"/>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131" name="Google Shape;131;p19"/>
          <p:cNvSpPr/>
          <p:nvPr/>
        </p:nvSpPr>
        <p:spPr>
          <a:xfrm>
            <a:off x="250760" y="274720"/>
            <a:ext cx="6628200" cy="886800"/>
          </a:xfrm>
          <a:prstGeom prst="roundRect">
            <a:avLst>
              <a:gd fmla="val 10000" name="adj"/>
            </a:avLst>
          </a:prstGeom>
          <a:solidFill>
            <a:srgbClr val="599BD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descr="Megaphone" id="132" name="Google Shape;132;p19"/>
          <p:cNvSpPr/>
          <p:nvPr/>
        </p:nvSpPr>
        <p:spPr>
          <a:xfrm>
            <a:off x="431777" y="461836"/>
            <a:ext cx="512700" cy="512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133" name="Google Shape;133;p19"/>
          <p:cNvGrpSpPr/>
          <p:nvPr/>
        </p:nvGrpSpPr>
        <p:grpSpPr>
          <a:xfrm>
            <a:off x="1026874" y="273564"/>
            <a:ext cx="6102301" cy="934485"/>
            <a:chOff x="1435590" y="-2549"/>
            <a:chExt cx="9255727" cy="1245980"/>
          </a:xfrm>
        </p:grpSpPr>
        <p:sp>
          <p:nvSpPr>
            <p:cNvPr id="134" name="Google Shape;134;p19"/>
            <p:cNvSpPr/>
            <p:nvPr/>
          </p:nvSpPr>
          <p:spPr>
            <a:xfrm>
              <a:off x="1435590" y="531"/>
              <a:ext cx="9080100" cy="1242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5" name="Google Shape;135;p19"/>
            <p:cNvSpPr txBox="1"/>
            <p:nvPr/>
          </p:nvSpPr>
          <p:spPr>
            <a:xfrm>
              <a:off x="1611217" y="-2549"/>
              <a:ext cx="9080100" cy="1242900"/>
            </a:xfrm>
            <a:prstGeom prst="rect">
              <a:avLst/>
            </a:pr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lang="en" sz="1900">
                  <a:solidFill>
                    <a:schemeClr val="lt1"/>
                  </a:solidFill>
                  <a:latin typeface="Calibri"/>
                  <a:ea typeface="Calibri"/>
                  <a:cs typeface="Calibri"/>
                  <a:sym typeface="Calibri"/>
                </a:rPr>
                <a:t>Community Engagement Opportunities</a:t>
              </a:r>
              <a:r>
                <a:rPr b="0" i="0" lang="en" sz="1900" u="none" cap="none" strike="noStrike">
                  <a:solidFill>
                    <a:schemeClr val="lt1"/>
                  </a:solidFill>
                  <a:latin typeface="Calibri"/>
                  <a:ea typeface="Calibri"/>
                  <a:cs typeface="Calibri"/>
                  <a:sym typeface="Calibri"/>
                </a:rPr>
                <a:t> </a:t>
              </a:r>
              <a:endParaRPr sz="1100"/>
            </a:p>
          </p:txBody>
        </p:sp>
      </p:grpSp>
      <p:sp>
        <p:nvSpPr>
          <p:cNvPr id="136" name="Google Shape;136;p19"/>
          <p:cNvSpPr txBox="1"/>
          <p:nvPr/>
        </p:nvSpPr>
        <p:spPr>
          <a:xfrm>
            <a:off x="573950" y="1367250"/>
            <a:ext cx="4961400" cy="476700"/>
          </a:xfrm>
          <a:prstGeom prst="rect">
            <a:avLst/>
          </a:prstGeom>
          <a:noFill/>
          <a:ln>
            <a:noFill/>
          </a:ln>
        </p:spPr>
        <p:txBody>
          <a:bodyPr anchorCtr="0" anchor="t" bIns="34275" lIns="68575" spcFirstLastPara="1" rIns="68575" wrap="square" tIns="34275">
            <a:noAutofit/>
          </a:bodyPr>
          <a:lstStyle/>
          <a:p>
            <a:pPr indent="0" lvl="0" marL="342900" marR="0" rtl="0" algn="l">
              <a:lnSpc>
                <a:spcPct val="90000"/>
              </a:lnSpc>
              <a:spcBef>
                <a:spcPts val="0"/>
              </a:spcBef>
              <a:spcAft>
                <a:spcPts val="0"/>
              </a:spcAft>
              <a:buNone/>
            </a:pPr>
            <a:r>
              <a:rPr lang="en" sz="2100">
                <a:solidFill>
                  <a:srgbClr val="323F4F"/>
                </a:solidFill>
                <a:latin typeface="Georgia"/>
                <a:ea typeface="Georgia"/>
                <a:cs typeface="Georgia"/>
                <a:sym typeface="Georgia"/>
              </a:rPr>
              <a:t>Connection to Passions</a:t>
            </a:r>
            <a:endParaRPr sz="1100"/>
          </a:p>
        </p:txBody>
      </p:sp>
      <p:sp>
        <p:nvSpPr>
          <p:cNvPr id="137" name="Google Shape;137;p19"/>
          <p:cNvSpPr txBox="1"/>
          <p:nvPr/>
        </p:nvSpPr>
        <p:spPr>
          <a:xfrm>
            <a:off x="1026875" y="1816575"/>
            <a:ext cx="6676200" cy="2475300"/>
          </a:xfrm>
          <a:prstGeom prst="rect">
            <a:avLst/>
          </a:prstGeom>
          <a:noFill/>
          <a:ln>
            <a:noFill/>
          </a:ln>
        </p:spPr>
        <p:txBody>
          <a:bodyPr anchorCtr="0" anchor="t" bIns="34275" lIns="68575" spcFirstLastPara="1" rIns="68575" wrap="square" tIns="34275">
            <a:normAutofit fontScale="77500" lnSpcReduction="20000"/>
          </a:bodyPr>
          <a:lstStyle/>
          <a:p>
            <a:pPr indent="0" lvl="0" marL="0" marR="0" rtl="0" algn="l">
              <a:lnSpc>
                <a:spcPct val="90000"/>
              </a:lnSpc>
              <a:spcBef>
                <a:spcPts val="800"/>
              </a:spcBef>
              <a:spcAft>
                <a:spcPts val="0"/>
              </a:spcAft>
              <a:buNone/>
            </a:pPr>
            <a:r>
              <a:rPr lang="en" sz="1283">
                <a:solidFill>
                  <a:srgbClr val="323F4F"/>
                </a:solidFill>
              </a:rPr>
              <a:t>Think about the passion/hobby you just thought of and the social issue your community faces.</a:t>
            </a:r>
            <a:endParaRPr sz="1283">
              <a:solidFill>
                <a:srgbClr val="323F4F"/>
              </a:solidFill>
            </a:endParaRPr>
          </a:p>
          <a:p>
            <a:pPr indent="0" lvl="0" marL="0" marR="0" rtl="0" algn="l">
              <a:lnSpc>
                <a:spcPct val="90000"/>
              </a:lnSpc>
              <a:spcBef>
                <a:spcPts val="800"/>
              </a:spcBef>
              <a:spcAft>
                <a:spcPts val="0"/>
              </a:spcAft>
              <a:buNone/>
            </a:pPr>
            <a:r>
              <a:t/>
            </a:r>
            <a:endParaRPr sz="1283">
              <a:solidFill>
                <a:srgbClr val="323F4F"/>
              </a:solidFill>
            </a:endParaRPr>
          </a:p>
          <a:p>
            <a:pPr indent="0" lvl="0" marL="0" marR="0" rtl="0" algn="l">
              <a:lnSpc>
                <a:spcPct val="90000"/>
              </a:lnSpc>
              <a:spcBef>
                <a:spcPts val="800"/>
              </a:spcBef>
              <a:spcAft>
                <a:spcPts val="0"/>
              </a:spcAft>
              <a:buNone/>
            </a:pPr>
            <a:r>
              <a:rPr lang="en" sz="1283">
                <a:solidFill>
                  <a:srgbClr val="323F4F"/>
                </a:solidFill>
              </a:rPr>
              <a:t>Is there a way to connect your passion to the social issue your community is facing?</a:t>
            </a:r>
            <a:endParaRPr sz="1283">
              <a:solidFill>
                <a:srgbClr val="323F4F"/>
              </a:solidFill>
            </a:endParaRPr>
          </a:p>
          <a:p>
            <a:pPr indent="0" lvl="0" marL="0" marR="0" rtl="0" algn="l">
              <a:lnSpc>
                <a:spcPct val="90000"/>
              </a:lnSpc>
              <a:spcBef>
                <a:spcPts val="800"/>
              </a:spcBef>
              <a:spcAft>
                <a:spcPts val="0"/>
              </a:spcAft>
              <a:buNone/>
            </a:pPr>
            <a:r>
              <a:t/>
            </a:r>
            <a:endParaRPr sz="1283">
              <a:solidFill>
                <a:srgbClr val="323F4F"/>
              </a:solidFill>
            </a:endParaRPr>
          </a:p>
          <a:p>
            <a:pPr indent="0" lvl="0" marL="0" marR="0" rtl="0" algn="l">
              <a:lnSpc>
                <a:spcPct val="90000"/>
              </a:lnSpc>
              <a:spcBef>
                <a:spcPts val="800"/>
              </a:spcBef>
              <a:spcAft>
                <a:spcPts val="0"/>
              </a:spcAft>
              <a:buNone/>
            </a:pPr>
            <a:r>
              <a:rPr lang="en" sz="1283">
                <a:solidFill>
                  <a:srgbClr val="323F4F"/>
                </a:solidFill>
              </a:rPr>
              <a:t>Is there an organization that comes to </a:t>
            </a:r>
            <a:r>
              <a:rPr lang="en" sz="1283">
                <a:solidFill>
                  <a:srgbClr val="323F4F"/>
                </a:solidFill>
              </a:rPr>
              <a:t>mind that might be of need?</a:t>
            </a:r>
            <a:endParaRPr sz="1283">
              <a:solidFill>
                <a:srgbClr val="323F4F"/>
              </a:solidFill>
            </a:endParaRPr>
          </a:p>
          <a:p>
            <a:pPr indent="0" lvl="0" marL="0" marR="0" rtl="0" algn="l">
              <a:lnSpc>
                <a:spcPct val="90000"/>
              </a:lnSpc>
              <a:spcBef>
                <a:spcPts val="800"/>
              </a:spcBef>
              <a:spcAft>
                <a:spcPts val="0"/>
              </a:spcAft>
              <a:buNone/>
            </a:pPr>
            <a:r>
              <a:t/>
            </a:r>
            <a:endParaRPr sz="1283">
              <a:solidFill>
                <a:srgbClr val="323F4F"/>
              </a:solidFill>
            </a:endParaRPr>
          </a:p>
          <a:p>
            <a:pPr indent="0" lvl="0" marL="0" marR="0" rtl="0" algn="l">
              <a:lnSpc>
                <a:spcPct val="90000"/>
              </a:lnSpc>
              <a:spcBef>
                <a:spcPts val="800"/>
              </a:spcBef>
              <a:spcAft>
                <a:spcPts val="0"/>
              </a:spcAft>
              <a:buNone/>
            </a:pPr>
            <a:r>
              <a:rPr lang="en" sz="1283">
                <a:solidFill>
                  <a:srgbClr val="323F4F"/>
                </a:solidFill>
              </a:rPr>
              <a:t>Have you volunteered before?</a:t>
            </a:r>
            <a:endParaRPr sz="1283">
              <a:solidFill>
                <a:srgbClr val="323F4F"/>
              </a:solidFill>
            </a:endParaRPr>
          </a:p>
          <a:p>
            <a:pPr indent="0" lvl="0" marL="0" marR="0" rtl="0" algn="l">
              <a:lnSpc>
                <a:spcPct val="90000"/>
              </a:lnSpc>
              <a:spcBef>
                <a:spcPts val="800"/>
              </a:spcBef>
              <a:spcAft>
                <a:spcPts val="0"/>
              </a:spcAft>
              <a:buNone/>
            </a:pPr>
            <a:r>
              <a:t/>
            </a:r>
            <a:endParaRPr sz="1283">
              <a:solidFill>
                <a:srgbClr val="323F4F"/>
              </a:solidFill>
            </a:endParaRPr>
          </a:p>
          <a:p>
            <a:pPr indent="0" lvl="0" marL="0" marR="0" rtl="0" algn="l">
              <a:lnSpc>
                <a:spcPct val="90000"/>
              </a:lnSpc>
              <a:spcBef>
                <a:spcPts val="800"/>
              </a:spcBef>
              <a:spcAft>
                <a:spcPts val="0"/>
              </a:spcAft>
              <a:buNone/>
            </a:pPr>
            <a:r>
              <a:rPr lang="en" sz="1283">
                <a:solidFill>
                  <a:srgbClr val="323F4F"/>
                </a:solidFill>
              </a:rPr>
              <a:t>Is there somewhere you would like to volunteer?</a:t>
            </a:r>
            <a:endParaRPr sz="1283">
              <a:solidFill>
                <a:srgbClr val="323F4F"/>
              </a:solidFill>
            </a:endParaRPr>
          </a:p>
          <a:p>
            <a:pPr indent="0" lvl="0" marL="0" marR="0" rtl="0" algn="l">
              <a:lnSpc>
                <a:spcPct val="90000"/>
              </a:lnSpc>
              <a:spcBef>
                <a:spcPts val="800"/>
              </a:spcBef>
              <a:spcAft>
                <a:spcPts val="0"/>
              </a:spcAft>
              <a:buNone/>
            </a:pPr>
            <a:r>
              <a:t/>
            </a:r>
            <a:endParaRPr sz="1058">
              <a:solidFill>
                <a:srgbClr val="323F4F"/>
              </a:solidFill>
            </a:endParaRPr>
          </a:p>
          <a:p>
            <a:pPr indent="0" lvl="0" marL="0" marR="0" rtl="0" algn="l">
              <a:lnSpc>
                <a:spcPct val="90000"/>
              </a:lnSpc>
              <a:spcBef>
                <a:spcPts val="800"/>
              </a:spcBef>
              <a:spcAft>
                <a:spcPts val="0"/>
              </a:spcAft>
              <a:buNone/>
            </a:pPr>
            <a:r>
              <a:t/>
            </a:r>
            <a:endParaRPr sz="1200">
              <a:solidFill>
                <a:srgbClr val="323F4F"/>
              </a:solidFill>
            </a:endParaRPr>
          </a:p>
          <a:p>
            <a:pPr indent="0" lvl="0" marL="0" marR="0" rtl="0" algn="l">
              <a:lnSpc>
                <a:spcPct val="90000"/>
              </a:lnSpc>
              <a:spcBef>
                <a:spcPts val="800"/>
              </a:spcBef>
              <a:spcAft>
                <a:spcPts val="0"/>
              </a:spcAft>
              <a:buNone/>
            </a:pPr>
            <a:r>
              <a:t/>
            </a:r>
            <a:endParaRPr sz="1200">
              <a:solidFill>
                <a:srgbClr val="323F4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0"/>
          <p:cNvPicPr preferRelativeResize="0"/>
          <p:nvPr/>
        </p:nvPicPr>
        <p:blipFill rotWithShape="1">
          <a:blip r:embed="rId3">
            <a:alphaModFix amt="35000"/>
          </a:blip>
          <a:srcRect b="0" l="0" r="0" t="15732"/>
          <a:stretch/>
        </p:blipFill>
        <p:spPr>
          <a:xfrm>
            <a:off x="13" y="-39217"/>
            <a:ext cx="9143987" cy="5143491"/>
          </a:xfrm>
          <a:prstGeom prst="rect">
            <a:avLst/>
          </a:prstGeom>
          <a:noFill/>
          <a:ln>
            <a:noFill/>
          </a:ln>
        </p:spPr>
      </p:pic>
      <p:pic>
        <p:nvPicPr>
          <p:cNvPr id="144" name="Google Shape;144;p20"/>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145" name="Google Shape;145;p20"/>
          <p:cNvSpPr/>
          <p:nvPr/>
        </p:nvSpPr>
        <p:spPr>
          <a:xfrm>
            <a:off x="250760" y="274720"/>
            <a:ext cx="6628200" cy="886800"/>
          </a:xfrm>
          <a:prstGeom prst="roundRect">
            <a:avLst>
              <a:gd fmla="val 10000" name="adj"/>
            </a:avLst>
          </a:prstGeom>
          <a:solidFill>
            <a:srgbClr val="599BD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descr="Megaphone" id="146" name="Google Shape;146;p20"/>
          <p:cNvSpPr/>
          <p:nvPr/>
        </p:nvSpPr>
        <p:spPr>
          <a:xfrm>
            <a:off x="431777" y="461836"/>
            <a:ext cx="512700" cy="512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147" name="Google Shape;147;p20"/>
          <p:cNvGrpSpPr/>
          <p:nvPr/>
        </p:nvGrpSpPr>
        <p:grpSpPr>
          <a:xfrm>
            <a:off x="1026874" y="273564"/>
            <a:ext cx="6102301" cy="934485"/>
            <a:chOff x="1435590" y="-2549"/>
            <a:chExt cx="9255727" cy="1245980"/>
          </a:xfrm>
        </p:grpSpPr>
        <p:sp>
          <p:nvSpPr>
            <p:cNvPr id="148" name="Google Shape;148;p20"/>
            <p:cNvSpPr/>
            <p:nvPr/>
          </p:nvSpPr>
          <p:spPr>
            <a:xfrm>
              <a:off x="1435590" y="531"/>
              <a:ext cx="9080100" cy="1242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9" name="Google Shape;149;p20"/>
            <p:cNvSpPr txBox="1"/>
            <p:nvPr/>
          </p:nvSpPr>
          <p:spPr>
            <a:xfrm>
              <a:off x="1611217" y="-2549"/>
              <a:ext cx="9080100" cy="1242900"/>
            </a:xfrm>
            <a:prstGeom prst="rect">
              <a:avLst/>
            </a:pr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lang="en" sz="1900">
                  <a:solidFill>
                    <a:schemeClr val="lt1"/>
                  </a:solidFill>
                  <a:latin typeface="Calibri"/>
                  <a:ea typeface="Calibri"/>
                  <a:cs typeface="Calibri"/>
                  <a:sym typeface="Calibri"/>
                </a:rPr>
                <a:t>Community Engagement Opportunities</a:t>
              </a:r>
              <a:r>
                <a:rPr b="0" i="0" lang="en" sz="1900" u="none" cap="none" strike="noStrike">
                  <a:solidFill>
                    <a:schemeClr val="lt1"/>
                  </a:solidFill>
                  <a:latin typeface="Calibri"/>
                  <a:ea typeface="Calibri"/>
                  <a:cs typeface="Calibri"/>
                  <a:sym typeface="Calibri"/>
                </a:rPr>
                <a:t> </a:t>
              </a:r>
              <a:endParaRPr sz="1100"/>
            </a:p>
          </p:txBody>
        </p:sp>
      </p:grpSp>
      <p:sp>
        <p:nvSpPr>
          <p:cNvPr id="150" name="Google Shape;150;p20"/>
          <p:cNvSpPr txBox="1"/>
          <p:nvPr/>
        </p:nvSpPr>
        <p:spPr>
          <a:xfrm>
            <a:off x="573950" y="1367250"/>
            <a:ext cx="4961400" cy="476700"/>
          </a:xfrm>
          <a:prstGeom prst="rect">
            <a:avLst/>
          </a:prstGeom>
          <a:noFill/>
          <a:ln>
            <a:noFill/>
          </a:ln>
        </p:spPr>
        <p:txBody>
          <a:bodyPr anchorCtr="0" anchor="t" bIns="34275" lIns="68575" spcFirstLastPara="1" rIns="68575" wrap="square" tIns="34275">
            <a:noAutofit/>
          </a:bodyPr>
          <a:lstStyle/>
          <a:p>
            <a:pPr indent="0" lvl="0" marL="342900" marR="0" rtl="0" algn="l">
              <a:lnSpc>
                <a:spcPct val="90000"/>
              </a:lnSpc>
              <a:spcBef>
                <a:spcPts val="0"/>
              </a:spcBef>
              <a:spcAft>
                <a:spcPts val="0"/>
              </a:spcAft>
              <a:buNone/>
            </a:pPr>
            <a:r>
              <a:rPr lang="en" sz="2100">
                <a:solidFill>
                  <a:srgbClr val="323F4F"/>
                </a:solidFill>
                <a:latin typeface="Georgia"/>
                <a:ea typeface="Georgia"/>
                <a:cs typeface="Georgia"/>
                <a:sym typeface="Georgia"/>
              </a:rPr>
              <a:t>Possible Opportunities Available</a:t>
            </a:r>
            <a:endParaRPr sz="1100"/>
          </a:p>
        </p:txBody>
      </p:sp>
      <p:sp>
        <p:nvSpPr>
          <p:cNvPr id="151" name="Google Shape;151;p20"/>
          <p:cNvSpPr txBox="1"/>
          <p:nvPr/>
        </p:nvSpPr>
        <p:spPr>
          <a:xfrm>
            <a:off x="1026875" y="1816575"/>
            <a:ext cx="5859900" cy="1546800"/>
          </a:xfrm>
          <a:prstGeom prst="rect">
            <a:avLst/>
          </a:prstGeom>
          <a:noFill/>
          <a:ln>
            <a:noFill/>
          </a:ln>
        </p:spPr>
        <p:txBody>
          <a:bodyPr anchorCtr="0" anchor="t" bIns="34275" lIns="68575" spcFirstLastPara="1" rIns="68575" wrap="square" tIns="34275">
            <a:normAutofit/>
          </a:bodyPr>
          <a:lstStyle/>
          <a:p>
            <a:pPr indent="-168786" lvl="0" marL="177800" marR="0" rtl="0" algn="l">
              <a:lnSpc>
                <a:spcPct val="90000"/>
              </a:lnSpc>
              <a:spcBef>
                <a:spcPts val="800"/>
              </a:spcBef>
              <a:spcAft>
                <a:spcPts val="0"/>
              </a:spcAft>
              <a:buClr>
                <a:srgbClr val="323F4F"/>
              </a:buClr>
              <a:buSzPts val="1058"/>
              <a:buFont typeface="Arial"/>
              <a:buChar char="•"/>
            </a:pPr>
            <a:r>
              <a:rPr lang="en" sz="1058">
                <a:solidFill>
                  <a:srgbClr val="323F4F"/>
                </a:solidFill>
              </a:rPr>
              <a:t>Trail Clean Up</a:t>
            </a:r>
            <a:endParaRPr sz="1058">
              <a:solidFill>
                <a:srgbClr val="323F4F"/>
              </a:solidFill>
            </a:endParaRPr>
          </a:p>
          <a:p>
            <a:pPr indent="-168786" lvl="0" marL="177800" marR="0" rtl="0" algn="l">
              <a:lnSpc>
                <a:spcPct val="90000"/>
              </a:lnSpc>
              <a:spcBef>
                <a:spcPts val="800"/>
              </a:spcBef>
              <a:spcAft>
                <a:spcPts val="0"/>
              </a:spcAft>
              <a:buClr>
                <a:srgbClr val="323F4F"/>
              </a:buClr>
              <a:buSzPts val="1058"/>
              <a:buChar char="•"/>
            </a:pPr>
            <a:r>
              <a:rPr lang="en" sz="1058">
                <a:solidFill>
                  <a:srgbClr val="323F4F"/>
                </a:solidFill>
              </a:rPr>
              <a:t>DCF Backpacks</a:t>
            </a:r>
            <a:endParaRPr sz="1058">
              <a:solidFill>
                <a:srgbClr val="323F4F"/>
              </a:solidFill>
            </a:endParaRPr>
          </a:p>
          <a:p>
            <a:pPr indent="-168786" lvl="0" marL="177800" marR="0" rtl="0" algn="l">
              <a:lnSpc>
                <a:spcPct val="90000"/>
              </a:lnSpc>
              <a:spcBef>
                <a:spcPts val="800"/>
              </a:spcBef>
              <a:spcAft>
                <a:spcPts val="0"/>
              </a:spcAft>
              <a:buClr>
                <a:srgbClr val="323F4F"/>
              </a:buClr>
              <a:buSzPts val="1058"/>
              <a:buChar char="•"/>
            </a:pPr>
            <a:r>
              <a:rPr lang="en" sz="1058">
                <a:solidFill>
                  <a:srgbClr val="323F4F"/>
                </a:solidFill>
              </a:rPr>
              <a:t>Family Resource Room</a:t>
            </a:r>
            <a:endParaRPr sz="1058">
              <a:solidFill>
                <a:srgbClr val="323F4F"/>
              </a:solidFill>
            </a:endParaRPr>
          </a:p>
          <a:p>
            <a:pPr indent="-168786" lvl="0" marL="177800" marR="0" rtl="0" algn="l">
              <a:lnSpc>
                <a:spcPct val="90000"/>
              </a:lnSpc>
              <a:spcBef>
                <a:spcPts val="800"/>
              </a:spcBef>
              <a:spcAft>
                <a:spcPts val="0"/>
              </a:spcAft>
              <a:buClr>
                <a:srgbClr val="323F4F"/>
              </a:buClr>
              <a:buSzPts val="1058"/>
              <a:buChar char="•"/>
            </a:pPr>
            <a:r>
              <a:rPr lang="en" sz="1058">
                <a:solidFill>
                  <a:srgbClr val="323F4F"/>
                </a:solidFill>
              </a:rPr>
              <a:t>Senior Center - Templeton</a:t>
            </a:r>
            <a:endParaRPr sz="1058">
              <a:solidFill>
                <a:srgbClr val="323F4F"/>
              </a:solidFill>
            </a:endParaRPr>
          </a:p>
          <a:p>
            <a:pPr indent="0" lvl="0" marL="0" marR="0" rtl="0" algn="l">
              <a:lnSpc>
                <a:spcPct val="90000"/>
              </a:lnSpc>
              <a:spcBef>
                <a:spcPts val="800"/>
              </a:spcBef>
              <a:spcAft>
                <a:spcPts val="0"/>
              </a:spcAft>
              <a:buNone/>
            </a:pPr>
            <a:r>
              <a:t/>
            </a:r>
            <a:endParaRPr sz="1200">
              <a:solidFill>
                <a:srgbClr val="323F4F"/>
              </a:solidFill>
            </a:endParaRPr>
          </a:p>
          <a:p>
            <a:pPr indent="0" lvl="0" marL="0" marR="0" rtl="0" algn="l">
              <a:lnSpc>
                <a:spcPct val="90000"/>
              </a:lnSpc>
              <a:spcBef>
                <a:spcPts val="800"/>
              </a:spcBef>
              <a:spcAft>
                <a:spcPts val="0"/>
              </a:spcAft>
              <a:buNone/>
            </a:pPr>
            <a:r>
              <a:t/>
            </a:r>
            <a:endParaRPr sz="1200">
              <a:solidFill>
                <a:srgbClr val="323F4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1"/>
          <p:cNvPicPr preferRelativeResize="0"/>
          <p:nvPr/>
        </p:nvPicPr>
        <p:blipFill rotWithShape="1">
          <a:blip r:embed="rId3">
            <a:alphaModFix amt="35000"/>
          </a:blip>
          <a:srcRect b="0" l="0" r="0" t="15732"/>
          <a:stretch/>
        </p:blipFill>
        <p:spPr>
          <a:xfrm>
            <a:off x="13" y="-39217"/>
            <a:ext cx="9143987" cy="5143491"/>
          </a:xfrm>
          <a:prstGeom prst="rect">
            <a:avLst/>
          </a:prstGeom>
          <a:noFill/>
          <a:ln>
            <a:noFill/>
          </a:ln>
        </p:spPr>
      </p:pic>
      <p:pic>
        <p:nvPicPr>
          <p:cNvPr id="158" name="Google Shape;158;p21"/>
          <p:cNvPicPr preferRelativeResize="0"/>
          <p:nvPr/>
        </p:nvPicPr>
        <p:blipFill rotWithShape="1">
          <a:blip r:embed="rId4">
            <a:alphaModFix/>
          </a:blip>
          <a:srcRect b="0" l="0" r="0" t="0"/>
          <a:stretch/>
        </p:blipFill>
        <p:spPr>
          <a:xfrm>
            <a:off x="6996696" y="0"/>
            <a:ext cx="2147303" cy="740820"/>
          </a:xfrm>
          <a:prstGeom prst="rect">
            <a:avLst/>
          </a:prstGeom>
          <a:noFill/>
          <a:ln>
            <a:noFill/>
          </a:ln>
        </p:spPr>
      </p:pic>
      <p:sp>
        <p:nvSpPr>
          <p:cNvPr id="159" name="Google Shape;159;p21"/>
          <p:cNvSpPr/>
          <p:nvPr/>
        </p:nvSpPr>
        <p:spPr>
          <a:xfrm>
            <a:off x="250760" y="274720"/>
            <a:ext cx="6628200" cy="886800"/>
          </a:xfrm>
          <a:prstGeom prst="roundRect">
            <a:avLst>
              <a:gd fmla="val 10000" name="adj"/>
            </a:avLst>
          </a:prstGeom>
          <a:solidFill>
            <a:srgbClr val="599BD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descr="Megaphone" id="160" name="Google Shape;160;p21"/>
          <p:cNvSpPr/>
          <p:nvPr/>
        </p:nvSpPr>
        <p:spPr>
          <a:xfrm>
            <a:off x="431777" y="461836"/>
            <a:ext cx="512700" cy="512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161" name="Google Shape;161;p21"/>
          <p:cNvGrpSpPr/>
          <p:nvPr/>
        </p:nvGrpSpPr>
        <p:grpSpPr>
          <a:xfrm>
            <a:off x="1026874" y="273564"/>
            <a:ext cx="6102301" cy="934485"/>
            <a:chOff x="1435590" y="-2549"/>
            <a:chExt cx="9255727" cy="1245980"/>
          </a:xfrm>
        </p:grpSpPr>
        <p:sp>
          <p:nvSpPr>
            <p:cNvPr id="162" name="Google Shape;162;p21"/>
            <p:cNvSpPr/>
            <p:nvPr/>
          </p:nvSpPr>
          <p:spPr>
            <a:xfrm>
              <a:off x="1435590" y="531"/>
              <a:ext cx="9080100" cy="1242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3" name="Google Shape;163;p21"/>
            <p:cNvSpPr txBox="1"/>
            <p:nvPr/>
          </p:nvSpPr>
          <p:spPr>
            <a:xfrm>
              <a:off x="1611217" y="-2549"/>
              <a:ext cx="9080100" cy="1242900"/>
            </a:xfrm>
            <a:prstGeom prst="rect">
              <a:avLst/>
            </a:pr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lt1"/>
                </a:buClr>
                <a:buSzPts val="1900"/>
                <a:buFont typeface="Calibri"/>
                <a:buNone/>
              </a:pPr>
              <a:r>
                <a:rPr lang="en" sz="1900">
                  <a:solidFill>
                    <a:schemeClr val="lt1"/>
                  </a:solidFill>
                  <a:latin typeface="Calibri"/>
                  <a:ea typeface="Calibri"/>
                  <a:cs typeface="Calibri"/>
                  <a:sym typeface="Calibri"/>
                </a:rPr>
                <a:t>Questions?</a:t>
              </a:r>
              <a:endParaRPr sz="1100"/>
            </a:p>
          </p:txBody>
        </p:sp>
      </p:grpSp>
      <p:sp>
        <p:nvSpPr>
          <p:cNvPr id="164" name="Google Shape;164;p21"/>
          <p:cNvSpPr txBox="1"/>
          <p:nvPr/>
        </p:nvSpPr>
        <p:spPr>
          <a:xfrm>
            <a:off x="1598675" y="1784000"/>
            <a:ext cx="5241000" cy="1251000"/>
          </a:xfrm>
          <a:prstGeom prst="rect">
            <a:avLst/>
          </a:prstGeom>
          <a:noFill/>
          <a:ln>
            <a:noFill/>
          </a:ln>
        </p:spPr>
        <p:txBody>
          <a:bodyPr anchorCtr="0" anchor="t" bIns="34275" lIns="68575" spcFirstLastPara="1" rIns="68575" wrap="square" tIns="34275">
            <a:noAutofit/>
          </a:bodyPr>
          <a:lstStyle/>
          <a:p>
            <a:pPr indent="0" lvl="0" marL="342900" marR="0" rtl="0" algn="ctr">
              <a:lnSpc>
                <a:spcPct val="90000"/>
              </a:lnSpc>
              <a:spcBef>
                <a:spcPts val="0"/>
              </a:spcBef>
              <a:spcAft>
                <a:spcPts val="0"/>
              </a:spcAft>
              <a:buNone/>
            </a:pPr>
            <a:r>
              <a:rPr lang="en" sz="2500">
                <a:solidFill>
                  <a:srgbClr val="323F4F"/>
                </a:solidFill>
                <a:latin typeface="Georgia"/>
                <a:ea typeface="Georgia"/>
                <a:cs typeface="Georgia"/>
                <a:sym typeface="Georgia"/>
              </a:rPr>
              <a:t>What questions, comments, or concerns do you have?</a:t>
            </a:r>
            <a:endParaRPr sz="15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2"/>
          <p:cNvPicPr preferRelativeResize="0"/>
          <p:nvPr/>
        </p:nvPicPr>
        <p:blipFill rotWithShape="1">
          <a:blip r:embed="rId3">
            <a:alphaModFix/>
          </a:blip>
          <a:srcRect b="0" l="4045" r="5045" t="23389"/>
          <a:stretch/>
        </p:blipFill>
        <p:spPr>
          <a:xfrm>
            <a:off x="15" y="8"/>
            <a:ext cx="9143987" cy="5143491"/>
          </a:xfrm>
          <a:prstGeom prst="rect">
            <a:avLst/>
          </a:prstGeom>
          <a:noFill/>
          <a:ln>
            <a:noFill/>
          </a:ln>
        </p:spPr>
      </p:pic>
      <p:sp>
        <p:nvSpPr>
          <p:cNvPr id="171" name="Google Shape;171;p22"/>
          <p:cNvSpPr txBox="1"/>
          <p:nvPr>
            <p:ph type="ctrTitle"/>
          </p:nvPr>
        </p:nvSpPr>
        <p:spPr>
          <a:xfrm>
            <a:off x="303415" y="1854502"/>
            <a:ext cx="7112400" cy="18996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5000"/>
              <a:buFont typeface="Century Gothic"/>
              <a:buNone/>
            </a:pPr>
            <a:r>
              <a:rPr lang="en" sz="5000">
                <a:solidFill>
                  <a:schemeClr val="lt1"/>
                </a:solidFill>
                <a:latin typeface="Century Gothic"/>
                <a:ea typeface="Century Gothic"/>
                <a:cs typeface="Century Gothic"/>
                <a:sym typeface="Century Gothic"/>
              </a:rPr>
              <a:t>DocHub Process</a:t>
            </a:r>
            <a:endParaRPr>
              <a:solidFill>
                <a:schemeClr val="lt1"/>
              </a:solidFill>
            </a:endParaRPr>
          </a:p>
        </p:txBody>
      </p:sp>
      <p:pic>
        <p:nvPicPr>
          <p:cNvPr id="172" name="Google Shape;172;p22"/>
          <p:cNvPicPr preferRelativeResize="0"/>
          <p:nvPr/>
        </p:nvPicPr>
        <p:blipFill rotWithShape="1">
          <a:blip r:embed="rId4">
            <a:alphaModFix/>
          </a:blip>
          <a:srcRect b="0" l="0" r="0" t="0"/>
          <a:stretch/>
        </p:blipFill>
        <p:spPr>
          <a:xfrm>
            <a:off x="6996696" y="0"/>
            <a:ext cx="2147303" cy="740820"/>
          </a:xfrm>
          <a:prstGeom prst="rect">
            <a:avLst/>
          </a:prstGeom>
          <a:noFill/>
          <a:ln>
            <a:noFill/>
          </a:ln>
        </p:spPr>
      </p:pic>
      <p:pic>
        <p:nvPicPr>
          <p:cNvPr id="173" name="Google Shape;173;p22"/>
          <p:cNvPicPr preferRelativeResize="0"/>
          <p:nvPr/>
        </p:nvPicPr>
        <p:blipFill rotWithShape="1">
          <a:blip r:embed="rId5">
            <a:alphaModFix/>
          </a:blip>
          <a:srcRect b="0" l="0" r="0" t="0"/>
          <a:stretch/>
        </p:blipFill>
        <p:spPr>
          <a:xfrm>
            <a:off x="6034604" y="4511606"/>
            <a:ext cx="3109381" cy="63188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